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F77B2-B9B7-4353-A39C-25D2146A1602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F21E7-CFAA-47AC-8C5C-D5345200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85066" y="1295400"/>
            <a:ext cx="8531225" cy="606425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 smtClean="0"/>
              <a:t>Projection of </a:t>
            </a:r>
            <a:r>
              <a:rPr lang="en-US" sz="6000" dirty="0" smtClean="0"/>
              <a:t>Solid</a:t>
            </a:r>
            <a:endParaRPr lang="en-US" sz="6000" dirty="0" smtClean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3048000"/>
            <a:ext cx="3584575" cy="30051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Prepared </a:t>
            </a:r>
            <a:r>
              <a:rPr lang="en-US" dirty="0" smtClean="0"/>
              <a:t>by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Thaker</a:t>
            </a:r>
            <a:r>
              <a:rPr lang="en-US" dirty="0" smtClean="0"/>
              <a:t> </a:t>
            </a:r>
            <a:r>
              <a:rPr lang="en-US" dirty="0" err="1" smtClean="0"/>
              <a:t>Vivek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Solanki</a:t>
            </a:r>
            <a:r>
              <a:rPr lang="en-US" dirty="0" smtClean="0"/>
              <a:t> </a:t>
            </a:r>
            <a:r>
              <a:rPr lang="en-US" dirty="0" err="1" smtClean="0"/>
              <a:t>Hardik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Patel </a:t>
            </a:r>
            <a:r>
              <a:rPr lang="en-US" dirty="0" err="1" smtClean="0"/>
              <a:t>Nirmal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Tilala</a:t>
            </a:r>
            <a:r>
              <a:rPr lang="en-US" dirty="0" smtClean="0"/>
              <a:t> </a:t>
            </a:r>
            <a:r>
              <a:rPr lang="en-US" dirty="0" err="1" smtClean="0"/>
              <a:t>Siddharth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048000"/>
            <a:ext cx="4038600" cy="30051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Guided By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Dipak</a:t>
            </a:r>
            <a:r>
              <a:rPr lang="en-US" dirty="0" smtClean="0"/>
              <a:t> </a:t>
            </a:r>
            <a:r>
              <a:rPr lang="en-US" dirty="0" err="1" smtClean="0"/>
              <a:t>Solanki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Mechanical </a:t>
            </a:r>
            <a:r>
              <a:rPr lang="en-US" dirty="0" err="1" smtClean="0"/>
              <a:t>Engg</a:t>
            </a:r>
            <a:r>
              <a:rPr lang="en-US" dirty="0" smtClean="0"/>
              <a:t>. Dept.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Darshan Institute of </a:t>
            </a:r>
            <a:r>
              <a:rPr lang="en-US" dirty="0" err="1" smtClean="0"/>
              <a:t>Engg</a:t>
            </a:r>
            <a:r>
              <a:rPr lang="en-US" dirty="0" smtClean="0"/>
              <a:t>. And Tech., Rajkot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2"/>
          <p:cNvSpPr txBox="1">
            <a:spLocks noChangeArrowheads="1"/>
          </p:cNvSpPr>
          <p:nvPr/>
        </p:nvSpPr>
        <p:spPr bwMode="auto">
          <a:xfrm>
            <a:off x="1295400" y="548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b</a:t>
            </a:r>
          </a:p>
        </p:txBody>
      </p:sp>
      <p:sp>
        <p:nvSpPr>
          <p:cNvPr id="363523" name="Text Box 3"/>
          <p:cNvSpPr txBox="1">
            <a:spLocks noChangeArrowheads="1"/>
          </p:cNvSpPr>
          <p:nvPr/>
        </p:nvSpPr>
        <p:spPr bwMode="auto">
          <a:xfrm>
            <a:off x="3810000" y="5486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b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524" name="Text Box 4"/>
          <p:cNvSpPr txBox="1">
            <a:spLocks noChangeArrowheads="1"/>
          </p:cNvSpPr>
          <p:nvPr/>
        </p:nvSpPr>
        <p:spPr bwMode="auto">
          <a:xfrm>
            <a:off x="212725" y="408146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363525" name="Line 5"/>
          <p:cNvSpPr>
            <a:spLocks noChangeShapeType="1"/>
          </p:cNvSpPr>
          <p:nvPr/>
        </p:nvSpPr>
        <p:spPr bwMode="auto">
          <a:xfrm>
            <a:off x="300038" y="4475163"/>
            <a:ext cx="664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6854825" y="415448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363527" name="Rectangle 7"/>
          <p:cNvSpPr>
            <a:spLocks noChangeArrowheads="1"/>
          </p:cNvSpPr>
          <p:nvPr/>
        </p:nvSpPr>
        <p:spPr bwMode="auto">
          <a:xfrm rot="-2705968">
            <a:off x="804863" y="5126038"/>
            <a:ext cx="1227137" cy="1227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28" name="Text Box 8"/>
          <p:cNvSpPr txBox="1">
            <a:spLocks noChangeArrowheads="1"/>
          </p:cNvSpPr>
          <p:nvPr/>
        </p:nvSpPr>
        <p:spPr bwMode="auto">
          <a:xfrm>
            <a:off x="300038" y="54864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a</a:t>
            </a:r>
          </a:p>
        </p:txBody>
      </p:sp>
      <p:sp>
        <p:nvSpPr>
          <p:cNvPr id="363529" name="Text Box 9"/>
          <p:cNvSpPr txBox="1">
            <a:spLocks noChangeArrowheads="1"/>
          </p:cNvSpPr>
          <p:nvPr/>
        </p:nvSpPr>
        <p:spPr bwMode="auto">
          <a:xfrm>
            <a:off x="1247775" y="4538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d</a:t>
            </a:r>
          </a:p>
        </p:txBody>
      </p:sp>
      <p:sp>
        <p:nvSpPr>
          <p:cNvPr id="363530" name="Text Box 10"/>
          <p:cNvSpPr txBox="1">
            <a:spLocks noChangeArrowheads="1"/>
          </p:cNvSpPr>
          <p:nvPr/>
        </p:nvSpPr>
        <p:spPr bwMode="auto">
          <a:xfrm>
            <a:off x="2212975" y="5486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c</a:t>
            </a:r>
          </a:p>
        </p:txBody>
      </p:sp>
      <p:sp>
        <p:nvSpPr>
          <p:cNvPr id="363531" name="Line 11"/>
          <p:cNvSpPr>
            <a:spLocks noChangeShapeType="1"/>
          </p:cNvSpPr>
          <p:nvPr/>
        </p:nvSpPr>
        <p:spPr bwMode="auto">
          <a:xfrm flipV="1">
            <a:off x="542925" y="2743200"/>
            <a:ext cx="0" cy="24542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2" name="Line 12"/>
          <p:cNvSpPr>
            <a:spLocks noChangeShapeType="1"/>
          </p:cNvSpPr>
          <p:nvPr/>
        </p:nvSpPr>
        <p:spPr bwMode="auto">
          <a:xfrm flipV="1">
            <a:off x="2266950" y="2743200"/>
            <a:ext cx="0" cy="24542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3" name="Line 13"/>
          <p:cNvSpPr>
            <a:spLocks noChangeShapeType="1"/>
          </p:cNvSpPr>
          <p:nvPr/>
        </p:nvSpPr>
        <p:spPr bwMode="auto">
          <a:xfrm rot="18894042" flipH="1">
            <a:off x="804863" y="5126038"/>
            <a:ext cx="1227137" cy="1227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4" name="Line 14"/>
          <p:cNvSpPr>
            <a:spLocks noChangeShapeType="1"/>
          </p:cNvSpPr>
          <p:nvPr/>
        </p:nvSpPr>
        <p:spPr bwMode="auto">
          <a:xfrm rot="-2705968">
            <a:off x="804863" y="5126038"/>
            <a:ext cx="1227137" cy="1227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5" name="Line 15"/>
          <p:cNvSpPr>
            <a:spLocks noChangeShapeType="1"/>
          </p:cNvSpPr>
          <p:nvPr/>
        </p:nvSpPr>
        <p:spPr bwMode="auto">
          <a:xfrm>
            <a:off x="515938" y="2743200"/>
            <a:ext cx="173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6" name="Line 16"/>
          <p:cNvSpPr>
            <a:spLocks noChangeShapeType="1"/>
          </p:cNvSpPr>
          <p:nvPr/>
        </p:nvSpPr>
        <p:spPr bwMode="auto">
          <a:xfrm rot="-645529">
            <a:off x="717550" y="2665413"/>
            <a:ext cx="577850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7" name="Line 17"/>
          <p:cNvSpPr>
            <a:spLocks noChangeShapeType="1"/>
          </p:cNvSpPr>
          <p:nvPr/>
        </p:nvSpPr>
        <p:spPr bwMode="auto">
          <a:xfrm flipH="1">
            <a:off x="1455738" y="2743200"/>
            <a:ext cx="793750" cy="173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8" name="Line 18"/>
          <p:cNvSpPr>
            <a:spLocks noChangeShapeType="1"/>
          </p:cNvSpPr>
          <p:nvPr/>
        </p:nvSpPr>
        <p:spPr bwMode="auto">
          <a:xfrm>
            <a:off x="1447800" y="2743200"/>
            <a:ext cx="0" cy="1731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39" name="Text Box 19"/>
          <p:cNvSpPr txBox="1">
            <a:spLocks noChangeArrowheads="1"/>
          </p:cNvSpPr>
          <p:nvPr/>
        </p:nvSpPr>
        <p:spPr bwMode="auto">
          <a:xfrm>
            <a:off x="1365250" y="55768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o</a:t>
            </a:r>
          </a:p>
        </p:txBody>
      </p:sp>
      <p:sp>
        <p:nvSpPr>
          <p:cNvPr id="363540" name="Text Box 20"/>
          <p:cNvSpPr txBox="1">
            <a:spLocks noChangeArrowheads="1"/>
          </p:cNvSpPr>
          <p:nvPr/>
        </p:nvSpPr>
        <p:spPr bwMode="auto">
          <a:xfrm>
            <a:off x="1382713" y="238125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d’</a:t>
            </a:r>
          </a:p>
        </p:txBody>
      </p:sp>
      <p:sp>
        <p:nvSpPr>
          <p:cNvPr id="363541" name="Text Box 21"/>
          <p:cNvSpPr txBox="1">
            <a:spLocks noChangeArrowheads="1"/>
          </p:cNvSpPr>
          <p:nvPr/>
        </p:nvSpPr>
        <p:spPr bwMode="auto">
          <a:xfrm>
            <a:off x="2105025" y="238125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c’</a:t>
            </a:r>
          </a:p>
        </p:txBody>
      </p:sp>
      <p:sp>
        <p:nvSpPr>
          <p:cNvPr id="363542" name="Text Box 22"/>
          <p:cNvSpPr txBox="1">
            <a:spLocks noChangeArrowheads="1"/>
          </p:cNvSpPr>
          <p:nvPr/>
        </p:nvSpPr>
        <p:spPr bwMode="auto">
          <a:xfrm>
            <a:off x="1166813" y="238125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b’</a:t>
            </a:r>
          </a:p>
        </p:txBody>
      </p:sp>
      <p:sp>
        <p:nvSpPr>
          <p:cNvPr id="363543" name="Text Box 23"/>
          <p:cNvSpPr txBox="1">
            <a:spLocks noChangeArrowheads="1"/>
          </p:cNvSpPr>
          <p:nvPr/>
        </p:nvSpPr>
        <p:spPr bwMode="auto">
          <a:xfrm>
            <a:off x="407988" y="2400300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a’</a:t>
            </a:r>
          </a:p>
        </p:txBody>
      </p:sp>
      <p:sp>
        <p:nvSpPr>
          <p:cNvPr id="363544" name="Text Box 24"/>
          <p:cNvSpPr txBox="1">
            <a:spLocks noChangeArrowheads="1"/>
          </p:cNvSpPr>
          <p:nvPr/>
        </p:nvSpPr>
        <p:spPr bwMode="auto">
          <a:xfrm>
            <a:off x="1509713" y="409733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o’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 rot="1606241">
            <a:off x="2317750" y="2509838"/>
            <a:ext cx="2095500" cy="2174875"/>
            <a:chOff x="1834" y="817"/>
            <a:chExt cx="1393" cy="1446"/>
          </a:xfrm>
        </p:grpSpPr>
        <p:sp>
          <p:nvSpPr>
            <p:cNvPr id="36959" name="Line 26"/>
            <p:cNvSpPr>
              <a:spLocks noChangeShapeType="1"/>
            </p:cNvSpPr>
            <p:nvPr/>
          </p:nvSpPr>
          <p:spPr bwMode="auto">
            <a:xfrm>
              <a:off x="1906" y="1059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0" name="Line 27"/>
            <p:cNvSpPr>
              <a:spLocks noChangeShapeType="1"/>
            </p:cNvSpPr>
            <p:nvPr/>
          </p:nvSpPr>
          <p:spPr bwMode="auto">
            <a:xfrm rot="-645529">
              <a:off x="2040" y="1007"/>
              <a:ext cx="38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1" name="Line 28"/>
            <p:cNvSpPr>
              <a:spLocks noChangeShapeType="1"/>
            </p:cNvSpPr>
            <p:nvPr/>
          </p:nvSpPr>
          <p:spPr bwMode="auto">
            <a:xfrm flipH="1">
              <a:off x="2530" y="1059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2" name="Line 29"/>
            <p:cNvSpPr>
              <a:spLocks noChangeShapeType="1"/>
            </p:cNvSpPr>
            <p:nvPr/>
          </p:nvSpPr>
          <p:spPr bwMode="auto">
            <a:xfrm>
              <a:off x="2525" y="1059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3" name="Text Box 30"/>
            <p:cNvSpPr txBox="1">
              <a:spLocks noChangeArrowheads="1"/>
            </p:cNvSpPr>
            <p:nvPr/>
          </p:nvSpPr>
          <p:spPr bwMode="auto">
            <a:xfrm>
              <a:off x="2481" y="819"/>
              <a:ext cx="29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d’</a:t>
              </a:r>
            </a:p>
          </p:txBody>
        </p:sp>
        <p:sp>
          <p:nvSpPr>
            <p:cNvPr id="36964" name="Text Box 31"/>
            <p:cNvSpPr txBox="1">
              <a:spLocks noChangeArrowheads="1"/>
            </p:cNvSpPr>
            <p:nvPr/>
          </p:nvSpPr>
          <p:spPr bwMode="auto">
            <a:xfrm>
              <a:off x="2947" y="831"/>
              <a:ext cx="28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36965" name="Text Box 32"/>
            <p:cNvSpPr txBox="1">
              <a:spLocks noChangeArrowheads="1"/>
            </p:cNvSpPr>
            <p:nvPr/>
          </p:nvSpPr>
          <p:spPr bwMode="auto">
            <a:xfrm>
              <a:off x="2337" y="817"/>
              <a:ext cx="291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36966" name="Text Box 33"/>
            <p:cNvSpPr txBox="1">
              <a:spLocks noChangeArrowheads="1"/>
            </p:cNvSpPr>
            <p:nvPr/>
          </p:nvSpPr>
          <p:spPr bwMode="auto">
            <a:xfrm>
              <a:off x="1834" y="830"/>
              <a:ext cx="279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36967" name="Text Box 34"/>
            <p:cNvSpPr txBox="1">
              <a:spLocks noChangeArrowheads="1"/>
            </p:cNvSpPr>
            <p:nvPr/>
          </p:nvSpPr>
          <p:spPr bwMode="auto">
            <a:xfrm>
              <a:off x="2566" y="1959"/>
              <a:ext cx="29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o’</a:t>
              </a:r>
            </a:p>
          </p:txBody>
        </p:sp>
      </p:grpSp>
      <p:sp>
        <p:nvSpPr>
          <p:cNvPr id="363555" name="Line 35"/>
          <p:cNvSpPr>
            <a:spLocks noChangeShapeType="1"/>
          </p:cNvSpPr>
          <p:nvPr/>
        </p:nvSpPr>
        <p:spPr bwMode="auto">
          <a:xfrm>
            <a:off x="4414838" y="3321050"/>
            <a:ext cx="0" cy="33924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56" name="Line 36"/>
          <p:cNvSpPr>
            <a:spLocks noChangeShapeType="1"/>
          </p:cNvSpPr>
          <p:nvPr/>
        </p:nvSpPr>
        <p:spPr bwMode="auto">
          <a:xfrm>
            <a:off x="3665538" y="2959100"/>
            <a:ext cx="0" cy="37544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57" name="Line 37"/>
          <p:cNvSpPr>
            <a:spLocks noChangeShapeType="1"/>
          </p:cNvSpPr>
          <p:nvPr/>
        </p:nvSpPr>
        <p:spPr bwMode="auto">
          <a:xfrm>
            <a:off x="2898775" y="3609975"/>
            <a:ext cx="0" cy="31035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58" name="Line 38"/>
          <p:cNvSpPr>
            <a:spLocks noChangeShapeType="1"/>
          </p:cNvSpPr>
          <p:nvPr/>
        </p:nvSpPr>
        <p:spPr bwMode="auto">
          <a:xfrm>
            <a:off x="1455738" y="4908550"/>
            <a:ext cx="3103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59" name="Line 39"/>
          <p:cNvSpPr>
            <a:spLocks noChangeShapeType="1"/>
          </p:cNvSpPr>
          <p:nvPr/>
        </p:nvSpPr>
        <p:spPr bwMode="auto">
          <a:xfrm>
            <a:off x="2249488" y="5743575"/>
            <a:ext cx="230981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60" name="Line 40"/>
          <p:cNvSpPr>
            <a:spLocks noChangeShapeType="1"/>
          </p:cNvSpPr>
          <p:nvPr/>
        </p:nvSpPr>
        <p:spPr bwMode="auto">
          <a:xfrm>
            <a:off x="1397000" y="6596063"/>
            <a:ext cx="31765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61" name="Oval 41"/>
          <p:cNvSpPr>
            <a:spLocks noChangeArrowheads="1"/>
          </p:cNvSpPr>
          <p:nvPr/>
        </p:nvSpPr>
        <p:spPr bwMode="auto">
          <a:xfrm>
            <a:off x="3635375" y="487680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62" name="Oval 42"/>
          <p:cNvSpPr>
            <a:spLocks noChangeArrowheads="1"/>
          </p:cNvSpPr>
          <p:nvPr/>
        </p:nvSpPr>
        <p:spPr bwMode="auto">
          <a:xfrm>
            <a:off x="2854325" y="570230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63" name="Oval 43"/>
          <p:cNvSpPr>
            <a:spLocks noChangeArrowheads="1"/>
          </p:cNvSpPr>
          <p:nvPr/>
        </p:nvSpPr>
        <p:spPr bwMode="auto">
          <a:xfrm>
            <a:off x="3638550" y="656907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64" name="Oval 44"/>
          <p:cNvSpPr>
            <a:spLocks noChangeArrowheads="1"/>
          </p:cNvSpPr>
          <p:nvPr/>
        </p:nvSpPr>
        <p:spPr bwMode="auto">
          <a:xfrm>
            <a:off x="4370388" y="570230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65" name="Text Box 45"/>
          <p:cNvSpPr txBox="1">
            <a:spLocks noChangeArrowheads="1"/>
          </p:cNvSpPr>
          <p:nvPr/>
        </p:nvSpPr>
        <p:spPr bwMode="auto">
          <a:xfrm>
            <a:off x="4414838" y="5486400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c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566" name="Text Box 46"/>
          <p:cNvSpPr txBox="1">
            <a:spLocks noChangeArrowheads="1"/>
          </p:cNvSpPr>
          <p:nvPr/>
        </p:nvSpPr>
        <p:spPr bwMode="auto">
          <a:xfrm>
            <a:off x="2538413" y="5341938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a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567" name="Text Box 47"/>
          <p:cNvSpPr txBox="1">
            <a:spLocks noChangeArrowheads="1"/>
          </p:cNvSpPr>
          <p:nvPr/>
        </p:nvSpPr>
        <p:spPr bwMode="auto">
          <a:xfrm>
            <a:off x="3621088" y="454818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d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568" name="Text Box 48"/>
          <p:cNvSpPr txBox="1">
            <a:spLocks noChangeArrowheads="1"/>
          </p:cNvSpPr>
          <p:nvPr/>
        </p:nvSpPr>
        <p:spPr bwMode="auto">
          <a:xfrm>
            <a:off x="2555875" y="560863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o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569" name="Line 49"/>
          <p:cNvSpPr>
            <a:spLocks noChangeShapeType="1"/>
          </p:cNvSpPr>
          <p:nvPr/>
        </p:nvSpPr>
        <p:spPr bwMode="auto">
          <a:xfrm flipV="1">
            <a:off x="2898775" y="4908550"/>
            <a:ext cx="793750" cy="866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70" name="Line 50"/>
          <p:cNvSpPr>
            <a:spLocks noChangeShapeType="1"/>
          </p:cNvSpPr>
          <p:nvPr/>
        </p:nvSpPr>
        <p:spPr bwMode="auto">
          <a:xfrm>
            <a:off x="2898775" y="5775325"/>
            <a:ext cx="793750" cy="79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71" name="Line 51"/>
          <p:cNvSpPr>
            <a:spLocks noChangeShapeType="1"/>
          </p:cNvSpPr>
          <p:nvPr/>
        </p:nvSpPr>
        <p:spPr bwMode="auto">
          <a:xfrm flipV="1">
            <a:off x="3692525" y="5702300"/>
            <a:ext cx="722313" cy="866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72" name="Line 52"/>
          <p:cNvSpPr>
            <a:spLocks noChangeShapeType="1"/>
          </p:cNvSpPr>
          <p:nvPr/>
        </p:nvSpPr>
        <p:spPr bwMode="auto">
          <a:xfrm flipH="1" flipV="1">
            <a:off x="3692525" y="4908550"/>
            <a:ext cx="722313" cy="79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73" name="Line 53"/>
          <p:cNvSpPr>
            <a:spLocks noChangeShapeType="1"/>
          </p:cNvSpPr>
          <p:nvPr/>
        </p:nvSpPr>
        <p:spPr bwMode="auto">
          <a:xfrm>
            <a:off x="2898775" y="5734050"/>
            <a:ext cx="15160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 rot="-2528303">
            <a:off x="4710113" y="4678363"/>
            <a:ext cx="2297112" cy="2408237"/>
            <a:chOff x="3147" y="2247"/>
            <a:chExt cx="1527" cy="1601"/>
          </a:xfrm>
        </p:grpSpPr>
        <p:sp>
          <p:nvSpPr>
            <p:cNvPr id="36945" name="Oval 55"/>
            <p:cNvSpPr>
              <a:spLocks noChangeArrowheads="1"/>
            </p:cNvSpPr>
            <p:nvPr/>
          </p:nvSpPr>
          <p:spPr bwMode="auto">
            <a:xfrm>
              <a:off x="3875" y="2467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6" name="Oval 56"/>
            <p:cNvSpPr>
              <a:spLocks noChangeArrowheads="1"/>
            </p:cNvSpPr>
            <p:nvPr/>
          </p:nvSpPr>
          <p:spPr bwMode="auto">
            <a:xfrm>
              <a:off x="3356" y="3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7" name="Oval 57"/>
            <p:cNvSpPr>
              <a:spLocks noChangeArrowheads="1"/>
            </p:cNvSpPr>
            <p:nvPr/>
          </p:nvSpPr>
          <p:spPr bwMode="auto">
            <a:xfrm>
              <a:off x="3878" y="35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8" name="Oval 58"/>
            <p:cNvSpPr>
              <a:spLocks noChangeArrowheads="1"/>
            </p:cNvSpPr>
            <p:nvPr/>
          </p:nvSpPr>
          <p:spPr bwMode="auto">
            <a:xfrm>
              <a:off x="4364" y="3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9" name="Text Box 59"/>
            <p:cNvSpPr txBox="1">
              <a:spLocks noChangeArrowheads="1"/>
            </p:cNvSpPr>
            <p:nvPr/>
          </p:nvSpPr>
          <p:spPr bwMode="auto">
            <a:xfrm>
              <a:off x="4394" y="2872"/>
              <a:ext cx="28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c</a:t>
              </a:r>
              <a:r>
                <a:rPr lang="en-US" sz="2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50" name="Text Box 60"/>
            <p:cNvSpPr txBox="1">
              <a:spLocks noChangeArrowheads="1"/>
            </p:cNvSpPr>
            <p:nvPr/>
          </p:nvSpPr>
          <p:spPr bwMode="auto">
            <a:xfrm>
              <a:off x="3866" y="3544"/>
              <a:ext cx="291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b</a:t>
              </a:r>
              <a:r>
                <a:rPr lang="en-US" sz="2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51" name="Text Box 61"/>
            <p:cNvSpPr txBox="1">
              <a:spLocks noChangeArrowheads="1"/>
            </p:cNvSpPr>
            <p:nvPr/>
          </p:nvSpPr>
          <p:spPr bwMode="auto">
            <a:xfrm>
              <a:off x="3147" y="2773"/>
              <a:ext cx="28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a</a:t>
              </a:r>
              <a:r>
                <a:rPr lang="en-US" sz="2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52" name="Text Box 62"/>
            <p:cNvSpPr txBox="1">
              <a:spLocks noChangeArrowheads="1"/>
            </p:cNvSpPr>
            <p:nvPr/>
          </p:nvSpPr>
          <p:spPr bwMode="auto">
            <a:xfrm>
              <a:off x="3864" y="2247"/>
              <a:ext cx="29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d</a:t>
              </a:r>
              <a:r>
                <a:rPr lang="en-US" sz="2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53" name="Text Box 63"/>
            <p:cNvSpPr txBox="1">
              <a:spLocks noChangeArrowheads="1"/>
            </p:cNvSpPr>
            <p:nvPr/>
          </p:nvSpPr>
          <p:spPr bwMode="auto">
            <a:xfrm>
              <a:off x="3157" y="2953"/>
              <a:ext cx="291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 b="0">
                  <a:latin typeface="Times New Roman" pitchFamily="18" charset="0"/>
                </a:rPr>
                <a:t>o</a:t>
              </a:r>
              <a:r>
                <a:rPr lang="en-US" sz="2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54" name="Line 64"/>
            <p:cNvSpPr>
              <a:spLocks noChangeShapeType="1"/>
            </p:cNvSpPr>
            <p:nvPr/>
          </p:nvSpPr>
          <p:spPr bwMode="auto">
            <a:xfrm flipV="1">
              <a:off x="3386" y="2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5" name="Line 65"/>
            <p:cNvSpPr>
              <a:spLocks noChangeShapeType="1"/>
            </p:cNvSpPr>
            <p:nvPr/>
          </p:nvSpPr>
          <p:spPr bwMode="auto">
            <a:xfrm>
              <a:off x="3386" y="3064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6" name="Line 66"/>
            <p:cNvSpPr>
              <a:spLocks noChangeShapeType="1"/>
            </p:cNvSpPr>
            <p:nvPr/>
          </p:nvSpPr>
          <p:spPr bwMode="auto">
            <a:xfrm flipV="1">
              <a:off x="3914" y="3016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7" name="Line 67"/>
            <p:cNvSpPr>
              <a:spLocks noChangeShapeType="1"/>
            </p:cNvSpPr>
            <p:nvPr/>
          </p:nvSpPr>
          <p:spPr bwMode="auto">
            <a:xfrm flipH="1" flipV="1">
              <a:off x="3914" y="248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8" name="Line 68"/>
            <p:cNvSpPr>
              <a:spLocks noChangeShapeType="1"/>
            </p:cNvSpPr>
            <p:nvPr/>
          </p:nvSpPr>
          <p:spPr bwMode="auto">
            <a:xfrm>
              <a:off x="3386" y="3037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3589" name="Line 69"/>
          <p:cNvSpPr>
            <a:spLocks noChangeShapeType="1"/>
          </p:cNvSpPr>
          <p:nvPr/>
        </p:nvSpPr>
        <p:spPr bwMode="auto">
          <a:xfrm>
            <a:off x="5281613" y="2381250"/>
            <a:ext cx="0" cy="29606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90" name="Line 70"/>
          <p:cNvSpPr>
            <a:spLocks noChangeShapeType="1"/>
          </p:cNvSpPr>
          <p:nvPr/>
        </p:nvSpPr>
        <p:spPr bwMode="auto">
          <a:xfrm flipV="1">
            <a:off x="6364288" y="2381250"/>
            <a:ext cx="0" cy="29606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91" name="Line 71"/>
          <p:cNvSpPr>
            <a:spLocks noChangeShapeType="1"/>
          </p:cNvSpPr>
          <p:nvPr/>
        </p:nvSpPr>
        <p:spPr bwMode="auto">
          <a:xfrm flipV="1">
            <a:off x="6437313" y="2309813"/>
            <a:ext cx="0" cy="42592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92" name="Oval 72"/>
          <p:cNvSpPr>
            <a:spLocks noChangeArrowheads="1"/>
          </p:cNvSpPr>
          <p:nvPr/>
        </p:nvSpPr>
        <p:spPr bwMode="auto">
          <a:xfrm>
            <a:off x="5240338" y="44164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93" name="Oval 73"/>
          <p:cNvSpPr>
            <a:spLocks noChangeArrowheads="1"/>
          </p:cNvSpPr>
          <p:nvPr/>
        </p:nvSpPr>
        <p:spPr bwMode="auto">
          <a:xfrm>
            <a:off x="5237163" y="252571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94" name="Oval 74"/>
          <p:cNvSpPr>
            <a:spLocks noChangeArrowheads="1"/>
          </p:cNvSpPr>
          <p:nvPr/>
        </p:nvSpPr>
        <p:spPr bwMode="auto">
          <a:xfrm>
            <a:off x="6396038" y="293211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95" name="Oval 75"/>
          <p:cNvSpPr>
            <a:spLocks noChangeArrowheads="1"/>
          </p:cNvSpPr>
          <p:nvPr/>
        </p:nvSpPr>
        <p:spPr bwMode="auto">
          <a:xfrm>
            <a:off x="5254625" y="291465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96" name="Oval 76"/>
          <p:cNvSpPr>
            <a:spLocks noChangeArrowheads="1"/>
          </p:cNvSpPr>
          <p:nvPr/>
        </p:nvSpPr>
        <p:spPr bwMode="auto">
          <a:xfrm>
            <a:off x="6319838" y="326231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3597" name="Line 77"/>
          <p:cNvSpPr>
            <a:spLocks noChangeShapeType="1"/>
          </p:cNvSpPr>
          <p:nvPr/>
        </p:nvSpPr>
        <p:spPr bwMode="auto">
          <a:xfrm>
            <a:off x="2898775" y="2552700"/>
            <a:ext cx="37544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98" name="Line 78"/>
          <p:cNvSpPr>
            <a:spLocks noChangeShapeType="1"/>
          </p:cNvSpPr>
          <p:nvPr/>
        </p:nvSpPr>
        <p:spPr bwMode="auto">
          <a:xfrm>
            <a:off x="3692525" y="2959100"/>
            <a:ext cx="29606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599" name="Line 79"/>
          <p:cNvSpPr>
            <a:spLocks noChangeShapeType="1"/>
          </p:cNvSpPr>
          <p:nvPr/>
        </p:nvSpPr>
        <p:spPr bwMode="auto">
          <a:xfrm>
            <a:off x="4343400" y="3321050"/>
            <a:ext cx="22383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600" name="Text Box 80"/>
          <p:cNvSpPr txBox="1">
            <a:spLocks noChangeArrowheads="1"/>
          </p:cNvSpPr>
          <p:nvPr/>
        </p:nvSpPr>
        <p:spPr bwMode="auto">
          <a:xfrm>
            <a:off x="4776788" y="4041775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o’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601" name="Text Box 81"/>
          <p:cNvSpPr txBox="1">
            <a:spLocks noChangeArrowheads="1"/>
          </p:cNvSpPr>
          <p:nvPr/>
        </p:nvSpPr>
        <p:spPr bwMode="auto">
          <a:xfrm>
            <a:off x="4848225" y="2309813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a’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602" name="Text Box 82"/>
          <p:cNvSpPr txBox="1">
            <a:spLocks noChangeArrowheads="1"/>
          </p:cNvSpPr>
          <p:nvPr/>
        </p:nvSpPr>
        <p:spPr bwMode="auto">
          <a:xfrm>
            <a:off x="6430963" y="2670175"/>
            <a:ext cx="5397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b’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603" name="Text Box 83"/>
          <p:cNvSpPr txBox="1">
            <a:spLocks noChangeArrowheads="1"/>
          </p:cNvSpPr>
          <p:nvPr/>
        </p:nvSpPr>
        <p:spPr bwMode="auto">
          <a:xfrm>
            <a:off x="6437313" y="3032125"/>
            <a:ext cx="52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c’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604" name="Text Box 84"/>
          <p:cNvSpPr txBox="1">
            <a:spLocks noChangeArrowheads="1"/>
          </p:cNvSpPr>
          <p:nvPr/>
        </p:nvSpPr>
        <p:spPr bwMode="auto">
          <a:xfrm>
            <a:off x="4848225" y="2743200"/>
            <a:ext cx="53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d’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3605" name="Line 85"/>
          <p:cNvSpPr>
            <a:spLocks noChangeShapeType="1"/>
          </p:cNvSpPr>
          <p:nvPr/>
        </p:nvSpPr>
        <p:spPr bwMode="auto">
          <a:xfrm>
            <a:off x="5281613" y="2598738"/>
            <a:ext cx="0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606" name="Line 86"/>
          <p:cNvSpPr>
            <a:spLocks noChangeShapeType="1"/>
          </p:cNvSpPr>
          <p:nvPr/>
        </p:nvSpPr>
        <p:spPr bwMode="auto">
          <a:xfrm flipH="1">
            <a:off x="5281613" y="3321050"/>
            <a:ext cx="1082675" cy="1154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607" name="Line 87"/>
          <p:cNvSpPr>
            <a:spLocks noChangeShapeType="1"/>
          </p:cNvSpPr>
          <p:nvPr/>
        </p:nvSpPr>
        <p:spPr bwMode="auto">
          <a:xfrm flipH="1">
            <a:off x="6364288" y="2959100"/>
            <a:ext cx="73025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608" name="Line 88"/>
          <p:cNvSpPr>
            <a:spLocks noChangeShapeType="1"/>
          </p:cNvSpPr>
          <p:nvPr/>
        </p:nvSpPr>
        <p:spPr bwMode="auto">
          <a:xfrm>
            <a:off x="5281613" y="2598738"/>
            <a:ext cx="1155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609" name="Line 89"/>
          <p:cNvSpPr>
            <a:spLocks noChangeShapeType="1"/>
          </p:cNvSpPr>
          <p:nvPr/>
        </p:nvSpPr>
        <p:spPr bwMode="auto">
          <a:xfrm>
            <a:off x="5281613" y="2959100"/>
            <a:ext cx="1082675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610" name="Line 90"/>
          <p:cNvSpPr>
            <a:spLocks noChangeShapeType="1"/>
          </p:cNvSpPr>
          <p:nvPr/>
        </p:nvSpPr>
        <p:spPr bwMode="auto">
          <a:xfrm flipH="1">
            <a:off x="5281613" y="2959100"/>
            <a:ext cx="1155700" cy="151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0" y="381000"/>
            <a:ext cx="3917950" cy="1295400"/>
            <a:chOff x="0" y="240"/>
            <a:chExt cx="2468" cy="816"/>
          </a:xfrm>
        </p:grpSpPr>
        <p:sp>
          <p:nvSpPr>
            <p:cNvPr id="36943" name="Rectangle 92"/>
            <p:cNvSpPr>
              <a:spLocks noChangeArrowheads="1"/>
            </p:cNvSpPr>
            <p:nvPr/>
          </p:nvSpPr>
          <p:spPr bwMode="auto">
            <a:xfrm>
              <a:off x="0" y="240"/>
              <a:ext cx="2448" cy="81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68" name="Text Box 93"/>
            <p:cNvSpPr txBox="1">
              <a:spLocks noChangeArrowheads="1"/>
            </p:cNvSpPr>
            <p:nvPr/>
          </p:nvSpPr>
          <p:spPr bwMode="auto">
            <a:xfrm>
              <a:off x="76" y="280"/>
              <a:ext cx="2392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Problem 4: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 square pyramid 30 mm base side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and 50 mm long axis is resting on it’s apex on Hp,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such that it’s one slant edge is vertical and a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triangular face through it is perpendicular to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Vp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.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Draw it’s projections.</a:t>
              </a:r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3886200" y="0"/>
            <a:ext cx="5448300" cy="2286000"/>
            <a:chOff x="2688" y="0"/>
            <a:chExt cx="3216" cy="1440"/>
          </a:xfrm>
        </p:grpSpPr>
        <p:sp>
          <p:nvSpPr>
            <p:cNvPr id="36941" name="Rectangle 95"/>
            <p:cNvSpPr>
              <a:spLocks noChangeArrowheads="1"/>
            </p:cNvSpPr>
            <p:nvPr/>
          </p:nvSpPr>
          <p:spPr bwMode="auto">
            <a:xfrm>
              <a:off x="2688" y="0"/>
              <a:ext cx="3084" cy="144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66" name="Text Box 96"/>
            <p:cNvSpPr txBox="1">
              <a:spLocks noChangeArrowheads="1"/>
            </p:cNvSpPr>
            <p:nvPr/>
          </p:nvSpPr>
          <p:spPr bwMode="auto">
            <a:xfrm>
              <a:off x="2700" y="0"/>
              <a:ext cx="3204" cy="1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>
                <a:defRPr/>
              </a:pPr>
              <a:r>
                <a:rPr lang="en-US" sz="1200" dirty="0">
                  <a:solidFill>
                    <a:schemeClr val="accent2"/>
                  </a:solidFill>
                  <a:latin typeface="Arial" charset="0"/>
                </a:rPr>
                <a:t>Solution Steps :</a:t>
              </a: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1.Assume it standing on Hp but as said on apex.( inverted ).</a:t>
              </a: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2.It’s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Tv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 will show True Shape of base( square)</a:t>
              </a: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3.Draw a corner case square of 30 mm sides as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Tv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(as shown) </a:t>
              </a: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Showing all slant edges dotted, as those will not be visible from top.</a:t>
              </a: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4.taking 50 mm axis project Fv. ( a triangle)</a:t>
              </a: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5.Name all points as shown in illustration.</a:t>
              </a: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6.Draw 2</a:t>
              </a:r>
              <a:r>
                <a:rPr lang="en-US" sz="1300" b="0" baseline="30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nd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Fv keeping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o’a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’ slant edge vertical &amp; project it’s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Tv</a:t>
              </a:r>
              <a:endPara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endParaRP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7.Make visible lines dark and hidden dotted, as per the procedure.</a:t>
              </a: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8.Then redrew 2</a:t>
              </a:r>
              <a:r>
                <a:rPr lang="en-US" sz="1300" b="0" baseline="30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nd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Tv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as final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Tv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 keeping a</a:t>
              </a:r>
              <a:r>
                <a:rPr lang="en-US" sz="1300" b="0" baseline="-25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1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o</a:t>
              </a:r>
              <a:r>
                <a:rPr lang="en-US" sz="1300" b="0" baseline="-25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1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d</a:t>
              </a:r>
              <a:r>
                <a:rPr lang="en-US" sz="1300" b="0" baseline="-25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1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triangular face </a:t>
              </a:r>
            </a:p>
            <a:p>
              <a:pPr marL="457200" indent="-457200"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   perpendicular to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Vp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I.e.xy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. Then as usual project final Fv.</a:t>
              </a:r>
            </a:p>
          </p:txBody>
        </p:sp>
      </p:grpSp>
      <p:grpSp>
        <p:nvGrpSpPr>
          <p:cNvPr id="36934" name="Group 11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6935" name="AutoShape 113">
              <a:hlinkClick r:id="rId5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6" name="AutoShape 11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7" name="AutoShape 11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8" name="AutoShape 11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9" name="AutoShape 11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0" name="AutoShape 11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6392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7" dur="500"/>
                                        <p:tgtEl>
                                          <p:spTgt spid="3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6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3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3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3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6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6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6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6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6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6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6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6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6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6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6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6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6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6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6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6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6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6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6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6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6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6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6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6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6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6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6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36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6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6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6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36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6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3" dur="500"/>
                                        <p:tgtEl>
                                          <p:spTgt spid="36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8" dur="500"/>
                                        <p:tgtEl>
                                          <p:spTgt spid="36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3" dur="500"/>
                                        <p:tgtEl>
                                          <p:spTgt spid="36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8" dur="500"/>
                                        <p:tgtEl>
                                          <p:spTgt spid="36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36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36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36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6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6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36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6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6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363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363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36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36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36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36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36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36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36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36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36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36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36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36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36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36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363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36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36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36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 nodeType="clickPar">
                      <p:stCondLst>
                        <p:cond delay="indefinite"/>
                      </p:stCondLst>
                      <p:childTnLst>
                        <p:par>
                          <p:cTn id="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36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36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36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36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 nodeType="clickPar">
                      <p:stCondLst>
                        <p:cond delay="indefinite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36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36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 nodeType="clickPar">
                      <p:stCondLst>
                        <p:cond delay="indefinite"/>
                      </p:stCondLst>
                      <p:childTnLst>
                        <p:par>
                          <p:cTn id="3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36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36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 nodeType="clickPar">
                      <p:stCondLst>
                        <p:cond delay="indefinite"/>
                      </p:stCondLst>
                      <p:childTnLst>
                        <p:par>
                          <p:cTn id="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36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36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 nodeType="clickPar">
                      <p:stCondLst>
                        <p:cond delay="indefinite"/>
                      </p:stCondLst>
                      <p:childTnLst>
                        <p:par>
                          <p:cTn id="3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36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36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 nodeType="clickPar">
                      <p:stCondLst>
                        <p:cond delay="indefinite"/>
                      </p:stCondLst>
                      <p:childTnLst>
                        <p:par>
                          <p:cTn id="3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36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36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 nodeType="clickPar">
                      <p:stCondLst>
                        <p:cond delay="indefinite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36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36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36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36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 nodeType="clickPar">
                      <p:stCondLst>
                        <p:cond delay="indefinite"/>
                      </p:stCondLst>
                      <p:childTnLst>
                        <p:par>
                          <p:cTn id="4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0" dur="500"/>
                                        <p:tgtEl>
                                          <p:spTgt spid="36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5" dur="500"/>
                                        <p:tgtEl>
                                          <p:spTgt spid="36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 nodeType="clickPar">
                      <p:stCondLst>
                        <p:cond delay="indefinite"/>
                      </p:stCondLst>
                      <p:childTnLst>
                        <p:par>
                          <p:cTn id="4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0" dur="500"/>
                                        <p:tgtEl>
                                          <p:spTgt spid="36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 nodeType="clickPar">
                      <p:stCondLst>
                        <p:cond delay="indefinite"/>
                      </p:stCondLst>
                      <p:childTnLst>
                        <p:par>
                          <p:cTn id="4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5" dur="500"/>
                                        <p:tgtEl>
                                          <p:spTgt spid="36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 nodeType="clickPar">
                      <p:stCondLst>
                        <p:cond delay="indefinite"/>
                      </p:stCondLst>
                      <p:childTnLst>
                        <p:par>
                          <p:cTn id="4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363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363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 autoUpdateAnimBg="0"/>
      <p:bldP spid="363523" grpId="0" autoUpdateAnimBg="0"/>
      <p:bldP spid="363524" grpId="0" autoUpdateAnimBg="0"/>
      <p:bldP spid="363525" grpId="0" animBg="1"/>
      <p:bldP spid="363526" grpId="0" autoUpdateAnimBg="0"/>
      <p:bldP spid="363527" grpId="0" animBg="1"/>
      <p:bldP spid="363528" grpId="0" autoUpdateAnimBg="0"/>
      <p:bldP spid="363529" grpId="0" autoUpdateAnimBg="0"/>
      <p:bldP spid="363530" grpId="0" autoUpdateAnimBg="0"/>
      <p:bldP spid="363531" grpId="0" animBg="1"/>
      <p:bldP spid="363532" grpId="0" animBg="1"/>
      <p:bldP spid="363533" grpId="0" animBg="1"/>
      <p:bldP spid="363534" grpId="0" animBg="1"/>
      <p:bldP spid="363535" grpId="0" animBg="1"/>
      <p:bldP spid="363536" grpId="0" animBg="1"/>
      <p:bldP spid="363537" grpId="0" animBg="1"/>
      <p:bldP spid="363538" grpId="0" animBg="1"/>
      <p:bldP spid="363539" grpId="0" autoUpdateAnimBg="0"/>
      <p:bldP spid="363540" grpId="0" autoUpdateAnimBg="0"/>
      <p:bldP spid="363541" grpId="0" autoUpdateAnimBg="0"/>
      <p:bldP spid="363542" grpId="0" autoUpdateAnimBg="0"/>
      <p:bldP spid="363543" grpId="0" autoUpdateAnimBg="0"/>
      <p:bldP spid="363544" grpId="0" autoUpdateAnimBg="0"/>
      <p:bldP spid="363555" grpId="0" animBg="1"/>
      <p:bldP spid="363556" grpId="0" animBg="1"/>
      <p:bldP spid="363557" grpId="0" animBg="1"/>
      <p:bldP spid="363558" grpId="0" animBg="1"/>
      <p:bldP spid="363559" grpId="0" animBg="1"/>
      <p:bldP spid="363560" grpId="0" animBg="1"/>
      <p:bldP spid="363561" grpId="0" animBg="1"/>
      <p:bldP spid="363562" grpId="0" animBg="1"/>
      <p:bldP spid="363563" grpId="0" animBg="1"/>
      <p:bldP spid="363564" grpId="0" animBg="1"/>
      <p:bldP spid="363565" grpId="0" autoUpdateAnimBg="0"/>
      <p:bldP spid="363566" grpId="0" autoUpdateAnimBg="0"/>
      <p:bldP spid="363567" grpId="0" autoUpdateAnimBg="0"/>
      <p:bldP spid="363568" grpId="0" autoUpdateAnimBg="0"/>
      <p:bldP spid="363569" grpId="0" animBg="1"/>
      <p:bldP spid="363570" grpId="0" animBg="1"/>
      <p:bldP spid="363571" grpId="0" animBg="1"/>
      <p:bldP spid="363572" grpId="0" animBg="1"/>
      <p:bldP spid="363573" grpId="0" animBg="1"/>
      <p:bldP spid="363589" grpId="0" animBg="1"/>
      <p:bldP spid="363590" grpId="0" animBg="1"/>
      <p:bldP spid="363591" grpId="0" animBg="1"/>
      <p:bldP spid="363592" grpId="0" animBg="1"/>
      <p:bldP spid="363593" grpId="0" animBg="1"/>
      <p:bldP spid="363594" grpId="0" animBg="1"/>
      <p:bldP spid="363595" grpId="0" animBg="1"/>
      <p:bldP spid="363596" grpId="0" animBg="1"/>
      <p:bldP spid="363597" grpId="0" animBg="1"/>
      <p:bldP spid="363598" grpId="0" animBg="1"/>
      <p:bldP spid="363599" grpId="0" animBg="1"/>
      <p:bldP spid="363600" grpId="0" autoUpdateAnimBg="0"/>
      <p:bldP spid="363601" grpId="0" autoUpdateAnimBg="0"/>
      <p:bldP spid="363602" grpId="0" autoUpdateAnimBg="0"/>
      <p:bldP spid="363603" grpId="0" autoUpdateAnimBg="0"/>
      <p:bldP spid="363604" grpId="0" autoUpdateAnimBg="0"/>
      <p:bldP spid="363605" grpId="0" animBg="1"/>
      <p:bldP spid="363606" grpId="0" animBg="1"/>
      <p:bldP spid="363607" grpId="0" animBg="1"/>
      <p:bldP spid="363608" grpId="0" animBg="1"/>
      <p:bldP spid="363609" grpId="0" animBg="1"/>
      <p:bldP spid="3636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3200400" cy="1524000"/>
            <a:chOff x="0" y="0"/>
            <a:chExt cx="2016" cy="960"/>
          </a:xfrm>
        </p:grpSpPr>
        <p:sp>
          <p:nvSpPr>
            <p:cNvPr id="38029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1920" cy="960"/>
            </a:xfrm>
            <a:prstGeom prst="wedgeRoundRectCallout">
              <a:avLst>
                <a:gd name="adj1" fmla="val 55625"/>
                <a:gd name="adj2" fmla="val 67190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243854" name="Text Box 4"/>
            <p:cNvSpPr txBox="1">
              <a:spLocks noChangeArrowheads="1"/>
            </p:cNvSpPr>
            <p:nvPr/>
          </p:nvSpPr>
          <p:spPr bwMode="auto">
            <a:xfrm>
              <a:off x="69" y="95"/>
              <a:ext cx="1947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500" dirty="0">
                  <a:solidFill>
                    <a:srgbClr val="FF0000"/>
                  </a:solidFill>
                  <a:latin typeface="Times New Roman" pitchFamily="18" charset="0"/>
                </a:rPr>
                <a:t>Problem 5: 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 cube of 50 mm long edges is so placed on Hp on one corner that a body diagonal is</a:t>
              </a:r>
            </a:p>
            <a:p>
              <a:pPr eaLnBrk="1" hangingPunct="1">
                <a:defRPr/>
              </a:pP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parallel to Hp and perpendicular to    </a:t>
              </a:r>
            </a:p>
            <a:p>
              <a:pPr eaLnBrk="1" hangingPunct="1">
                <a:defRPr/>
              </a:pPr>
              <a:r>
                <a:rPr lang="en-US" sz="15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Vp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 Draw it’s projections.</a:t>
              </a:r>
            </a:p>
          </p:txBody>
        </p:sp>
      </p:grpSp>
      <p:sp>
        <p:nvSpPr>
          <p:cNvPr id="365573" name="Line 5"/>
          <p:cNvSpPr>
            <a:spLocks noChangeShapeType="1"/>
          </p:cNvSpPr>
          <p:nvPr/>
        </p:nvSpPr>
        <p:spPr bwMode="auto">
          <a:xfrm>
            <a:off x="687388" y="4208463"/>
            <a:ext cx="717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74" name="Rectangle 6"/>
          <p:cNvSpPr>
            <a:spLocks noChangeArrowheads="1"/>
          </p:cNvSpPr>
          <p:nvPr/>
        </p:nvSpPr>
        <p:spPr bwMode="auto">
          <a:xfrm rot="13483386" flipH="1">
            <a:off x="1204913" y="4660900"/>
            <a:ext cx="1357312" cy="135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575" name="Line 7"/>
          <p:cNvSpPr>
            <a:spLocks noChangeShapeType="1"/>
          </p:cNvSpPr>
          <p:nvPr/>
        </p:nvSpPr>
        <p:spPr bwMode="auto">
          <a:xfrm flipV="1">
            <a:off x="946150" y="2916238"/>
            <a:ext cx="0" cy="23907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76" name="Line 8"/>
          <p:cNvSpPr>
            <a:spLocks noChangeShapeType="1"/>
          </p:cNvSpPr>
          <p:nvPr/>
        </p:nvSpPr>
        <p:spPr bwMode="auto">
          <a:xfrm flipV="1">
            <a:off x="2819400" y="2916238"/>
            <a:ext cx="0" cy="23907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77" name="Line 9"/>
          <p:cNvSpPr>
            <a:spLocks noChangeShapeType="1"/>
          </p:cNvSpPr>
          <p:nvPr/>
        </p:nvSpPr>
        <p:spPr bwMode="auto">
          <a:xfrm flipV="1">
            <a:off x="946150" y="3044825"/>
            <a:ext cx="0" cy="1163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78" name="Line 10"/>
          <p:cNvSpPr>
            <a:spLocks noChangeShapeType="1"/>
          </p:cNvSpPr>
          <p:nvPr/>
        </p:nvSpPr>
        <p:spPr bwMode="auto">
          <a:xfrm>
            <a:off x="2819400" y="3078163"/>
            <a:ext cx="0" cy="1098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79" name="Line 11"/>
          <p:cNvSpPr>
            <a:spLocks noChangeShapeType="1"/>
          </p:cNvSpPr>
          <p:nvPr/>
        </p:nvSpPr>
        <p:spPr bwMode="auto">
          <a:xfrm>
            <a:off x="946150" y="4208463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80" name="Line 12"/>
          <p:cNvSpPr>
            <a:spLocks noChangeShapeType="1"/>
          </p:cNvSpPr>
          <p:nvPr/>
        </p:nvSpPr>
        <p:spPr bwMode="auto">
          <a:xfrm>
            <a:off x="1882775" y="3044825"/>
            <a:ext cx="0" cy="142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>
            <a:off x="1882775" y="3044825"/>
            <a:ext cx="0" cy="1163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82" name="Line 14"/>
          <p:cNvSpPr>
            <a:spLocks noChangeShapeType="1"/>
          </p:cNvSpPr>
          <p:nvPr/>
        </p:nvSpPr>
        <p:spPr bwMode="auto">
          <a:xfrm flipV="1">
            <a:off x="946150" y="3044825"/>
            <a:ext cx="1873250" cy="11636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 rot="1861729">
            <a:off x="3402013" y="2652713"/>
            <a:ext cx="1873250" cy="1162050"/>
            <a:chOff x="2304" y="1248"/>
            <a:chExt cx="1392" cy="864"/>
          </a:xfrm>
        </p:grpSpPr>
        <p:sp>
          <p:nvSpPr>
            <p:cNvPr id="38024" name="Line 16"/>
            <p:cNvSpPr>
              <a:spLocks noChangeShapeType="1"/>
            </p:cNvSpPr>
            <p:nvPr/>
          </p:nvSpPr>
          <p:spPr bwMode="auto">
            <a:xfrm flipV="1">
              <a:off x="2304" y="1248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5" name="Line 17"/>
            <p:cNvSpPr>
              <a:spLocks noChangeShapeType="1"/>
            </p:cNvSpPr>
            <p:nvPr/>
          </p:nvSpPr>
          <p:spPr bwMode="auto">
            <a:xfrm>
              <a:off x="2304" y="1248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6" name="Line 18"/>
            <p:cNvSpPr>
              <a:spLocks noChangeShapeType="1"/>
            </p:cNvSpPr>
            <p:nvPr/>
          </p:nvSpPr>
          <p:spPr bwMode="auto">
            <a:xfrm>
              <a:off x="3696" y="1272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7" name="Line 19"/>
            <p:cNvSpPr>
              <a:spLocks noChangeShapeType="1"/>
            </p:cNvSpPr>
            <p:nvPr/>
          </p:nvSpPr>
          <p:spPr bwMode="auto">
            <a:xfrm>
              <a:off x="2304" y="2112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8" name="Line 20"/>
            <p:cNvSpPr>
              <a:spLocks noChangeShapeType="1"/>
            </p:cNvSpPr>
            <p:nvPr/>
          </p:nvSpPr>
          <p:spPr bwMode="auto">
            <a:xfrm>
              <a:off x="3000" y="1248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5589" name="Line 21"/>
          <p:cNvSpPr>
            <a:spLocks noChangeShapeType="1"/>
          </p:cNvSpPr>
          <p:nvPr/>
        </p:nvSpPr>
        <p:spPr bwMode="auto">
          <a:xfrm>
            <a:off x="3240088" y="3238500"/>
            <a:ext cx="0" cy="31670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90" name="Line 22"/>
          <p:cNvSpPr>
            <a:spLocks noChangeShapeType="1"/>
          </p:cNvSpPr>
          <p:nvPr/>
        </p:nvSpPr>
        <p:spPr bwMode="auto">
          <a:xfrm>
            <a:off x="3854450" y="2270125"/>
            <a:ext cx="0" cy="41354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91" name="Line 23"/>
          <p:cNvSpPr>
            <a:spLocks noChangeShapeType="1"/>
          </p:cNvSpPr>
          <p:nvPr/>
        </p:nvSpPr>
        <p:spPr bwMode="auto">
          <a:xfrm>
            <a:off x="4645025" y="2706688"/>
            <a:ext cx="0" cy="37480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92" name="Line 24"/>
          <p:cNvSpPr>
            <a:spLocks noChangeShapeType="1"/>
          </p:cNvSpPr>
          <p:nvPr/>
        </p:nvSpPr>
        <p:spPr bwMode="auto">
          <a:xfrm>
            <a:off x="5437188" y="3175000"/>
            <a:ext cx="0" cy="32305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93" name="Line 25"/>
          <p:cNvSpPr>
            <a:spLocks noChangeShapeType="1"/>
          </p:cNvSpPr>
          <p:nvPr/>
        </p:nvSpPr>
        <p:spPr bwMode="auto">
          <a:xfrm>
            <a:off x="4048125" y="3756025"/>
            <a:ext cx="0" cy="26495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94" name="Line 26"/>
          <p:cNvSpPr>
            <a:spLocks noChangeShapeType="1"/>
          </p:cNvSpPr>
          <p:nvPr/>
        </p:nvSpPr>
        <p:spPr bwMode="auto">
          <a:xfrm>
            <a:off x="4822825" y="4208463"/>
            <a:ext cx="0" cy="22621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95" name="Line 27"/>
          <p:cNvSpPr>
            <a:spLocks noChangeShapeType="1"/>
          </p:cNvSpPr>
          <p:nvPr/>
        </p:nvSpPr>
        <p:spPr bwMode="auto">
          <a:xfrm>
            <a:off x="1851025" y="4386263"/>
            <a:ext cx="37480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96" name="Line 28"/>
          <p:cNvSpPr>
            <a:spLocks noChangeShapeType="1"/>
          </p:cNvSpPr>
          <p:nvPr/>
        </p:nvSpPr>
        <p:spPr bwMode="auto">
          <a:xfrm>
            <a:off x="2819400" y="5338763"/>
            <a:ext cx="27797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597" name="Line 29"/>
          <p:cNvSpPr>
            <a:spLocks noChangeShapeType="1"/>
          </p:cNvSpPr>
          <p:nvPr/>
        </p:nvSpPr>
        <p:spPr bwMode="auto">
          <a:xfrm>
            <a:off x="1851025" y="6292850"/>
            <a:ext cx="37480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263900" y="4402138"/>
            <a:ext cx="2205038" cy="1890712"/>
            <a:chOff x="2202" y="2160"/>
            <a:chExt cx="1638" cy="1404"/>
          </a:xfrm>
        </p:grpSpPr>
        <p:sp>
          <p:nvSpPr>
            <p:cNvPr id="38012" name="Line 31"/>
            <p:cNvSpPr>
              <a:spLocks noChangeShapeType="1"/>
            </p:cNvSpPr>
            <p:nvPr/>
          </p:nvSpPr>
          <p:spPr bwMode="auto">
            <a:xfrm flipH="1">
              <a:off x="2640" y="2160"/>
              <a:ext cx="576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3" name="Line 32"/>
            <p:cNvSpPr>
              <a:spLocks noChangeShapeType="1"/>
            </p:cNvSpPr>
            <p:nvPr/>
          </p:nvSpPr>
          <p:spPr bwMode="auto">
            <a:xfrm>
              <a:off x="2640" y="2832"/>
              <a:ext cx="576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4" name="Line 33"/>
            <p:cNvSpPr>
              <a:spLocks noChangeShapeType="1"/>
            </p:cNvSpPr>
            <p:nvPr/>
          </p:nvSpPr>
          <p:spPr bwMode="auto">
            <a:xfrm flipV="1">
              <a:off x="3216" y="2832"/>
              <a:ext cx="624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5" name="Line 34"/>
            <p:cNvSpPr>
              <a:spLocks noChangeShapeType="1"/>
            </p:cNvSpPr>
            <p:nvPr/>
          </p:nvSpPr>
          <p:spPr bwMode="auto">
            <a:xfrm>
              <a:off x="3216" y="2160"/>
              <a:ext cx="624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6" name="Line 35"/>
            <p:cNvSpPr>
              <a:spLocks noChangeShapeType="1"/>
            </p:cNvSpPr>
            <p:nvPr/>
          </p:nvSpPr>
          <p:spPr bwMode="auto">
            <a:xfrm flipH="1">
              <a:off x="2202" y="2172"/>
              <a:ext cx="576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7" name="Line 36"/>
            <p:cNvSpPr>
              <a:spLocks noChangeShapeType="1"/>
            </p:cNvSpPr>
            <p:nvPr/>
          </p:nvSpPr>
          <p:spPr bwMode="auto">
            <a:xfrm>
              <a:off x="2202" y="2844"/>
              <a:ext cx="576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8" name="Line 37"/>
            <p:cNvSpPr>
              <a:spLocks noChangeShapeType="1"/>
            </p:cNvSpPr>
            <p:nvPr/>
          </p:nvSpPr>
          <p:spPr bwMode="auto">
            <a:xfrm flipV="1">
              <a:off x="2778" y="2820"/>
              <a:ext cx="588" cy="7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9" name="Line 38"/>
            <p:cNvSpPr>
              <a:spLocks noChangeShapeType="1"/>
            </p:cNvSpPr>
            <p:nvPr/>
          </p:nvSpPr>
          <p:spPr bwMode="auto">
            <a:xfrm>
              <a:off x="2778" y="2172"/>
              <a:ext cx="588" cy="6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0" name="Line 39"/>
            <p:cNvSpPr>
              <a:spLocks noChangeShapeType="1"/>
            </p:cNvSpPr>
            <p:nvPr/>
          </p:nvSpPr>
          <p:spPr bwMode="auto">
            <a:xfrm>
              <a:off x="3360" y="285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1" name="Line 40"/>
            <p:cNvSpPr>
              <a:spLocks noChangeShapeType="1"/>
            </p:cNvSpPr>
            <p:nvPr/>
          </p:nvSpPr>
          <p:spPr bwMode="auto">
            <a:xfrm>
              <a:off x="2208" y="2850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2" name="Line 41"/>
            <p:cNvSpPr>
              <a:spLocks noChangeShapeType="1"/>
            </p:cNvSpPr>
            <p:nvPr/>
          </p:nvSpPr>
          <p:spPr bwMode="auto">
            <a:xfrm>
              <a:off x="2784" y="2160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23" name="Line 42"/>
            <p:cNvSpPr>
              <a:spLocks noChangeShapeType="1"/>
            </p:cNvSpPr>
            <p:nvPr/>
          </p:nvSpPr>
          <p:spPr bwMode="auto">
            <a:xfrm>
              <a:off x="2784" y="3552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5611" name="Line 43"/>
          <p:cNvSpPr>
            <a:spLocks noChangeShapeType="1"/>
          </p:cNvSpPr>
          <p:nvPr/>
        </p:nvSpPr>
        <p:spPr bwMode="auto">
          <a:xfrm rot="-5400000">
            <a:off x="6428581" y="6234907"/>
            <a:ext cx="582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5791200" y="4329113"/>
            <a:ext cx="1892300" cy="2214562"/>
            <a:chOff x="4079" y="2105"/>
            <a:chExt cx="1405" cy="1646"/>
          </a:xfrm>
        </p:grpSpPr>
        <p:sp>
          <p:nvSpPr>
            <p:cNvPr id="37999" name="Line 45"/>
            <p:cNvSpPr>
              <a:spLocks noChangeShapeType="1"/>
            </p:cNvSpPr>
            <p:nvPr/>
          </p:nvSpPr>
          <p:spPr bwMode="auto">
            <a:xfrm rot="-5400000">
              <a:off x="4529" y="2345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0" name="Line 46"/>
            <p:cNvSpPr>
              <a:spLocks noChangeShapeType="1"/>
            </p:cNvSpPr>
            <p:nvPr/>
          </p:nvSpPr>
          <p:spPr bwMode="auto">
            <a:xfrm rot="-5400000">
              <a:off x="3863" y="2945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01" name="Line 47"/>
            <p:cNvSpPr>
              <a:spLocks noChangeShapeType="1"/>
            </p:cNvSpPr>
            <p:nvPr/>
          </p:nvSpPr>
          <p:spPr bwMode="auto">
            <a:xfrm rot="-5400000">
              <a:off x="5255" y="2945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002" name="Group 48"/>
            <p:cNvGrpSpPr>
              <a:grpSpLocks/>
            </p:cNvGrpSpPr>
            <p:nvPr/>
          </p:nvGrpSpPr>
          <p:grpSpPr bwMode="auto">
            <a:xfrm>
              <a:off x="4080" y="2112"/>
              <a:ext cx="1404" cy="1639"/>
              <a:chOff x="4079" y="2105"/>
              <a:chExt cx="1404" cy="1639"/>
            </a:xfrm>
          </p:grpSpPr>
          <p:sp>
            <p:nvSpPr>
              <p:cNvPr id="38003" name="Line 49"/>
              <p:cNvSpPr>
                <a:spLocks noChangeShapeType="1"/>
              </p:cNvSpPr>
              <p:nvPr/>
            </p:nvSpPr>
            <p:spPr bwMode="auto">
              <a:xfrm rot="16200000" flipH="1">
                <a:off x="4127" y="2681"/>
                <a:ext cx="576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4" name="Line 50"/>
              <p:cNvSpPr>
                <a:spLocks noChangeShapeType="1"/>
              </p:cNvSpPr>
              <p:nvPr/>
            </p:nvSpPr>
            <p:spPr bwMode="auto">
              <a:xfrm rot="-5400000">
                <a:off x="4823" y="2657"/>
                <a:ext cx="576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5" name="Line 51"/>
              <p:cNvSpPr>
                <a:spLocks noChangeShapeType="1"/>
              </p:cNvSpPr>
              <p:nvPr/>
            </p:nvSpPr>
            <p:spPr bwMode="auto">
              <a:xfrm rot="16200000" flipV="1">
                <a:off x="4799" y="2057"/>
                <a:ext cx="624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6" name="Line 52"/>
              <p:cNvSpPr>
                <a:spLocks noChangeShapeType="1"/>
              </p:cNvSpPr>
              <p:nvPr/>
            </p:nvSpPr>
            <p:spPr bwMode="auto">
              <a:xfrm rot="-5400000">
                <a:off x="4128" y="2064"/>
                <a:ext cx="624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7" name="Line 53"/>
              <p:cNvSpPr>
                <a:spLocks noChangeShapeType="1"/>
              </p:cNvSpPr>
              <p:nvPr/>
            </p:nvSpPr>
            <p:spPr bwMode="auto">
              <a:xfrm rot="16200000" flipH="1">
                <a:off x="4139" y="3119"/>
                <a:ext cx="576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8" name="Line 54"/>
              <p:cNvSpPr>
                <a:spLocks noChangeShapeType="1"/>
              </p:cNvSpPr>
              <p:nvPr/>
            </p:nvSpPr>
            <p:spPr bwMode="auto">
              <a:xfrm rot="-5400000">
                <a:off x="4835" y="3095"/>
                <a:ext cx="576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9" name="Line 55"/>
              <p:cNvSpPr>
                <a:spLocks noChangeShapeType="1"/>
              </p:cNvSpPr>
              <p:nvPr/>
            </p:nvSpPr>
            <p:spPr bwMode="auto">
              <a:xfrm rot="16200000" flipV="1">
                <a:off x="4806" y="2490"/>
                <a:ext cx="623" cy="7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10" name="Line 56"/>
              <p:cNvSpPr>
                <a:spLocks noChangeShapeType="1"/>
              </p:cNvSpPr>
              <p:nvPr/>
            </p:nvSpPr>
            <p:spPr bwMode="auto">
              <a:xfrm rot="-5400000">
                <a:off x="4121" y="2549"/>
                <a:ext cx="588" cy="6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11" name="Line 57"/>
              <p:cNvSpPr>
                <a:spLocks noChangeShapeType="1"/>
              </p:cNvSpPr>
              <p:nvPr/>
            </p:nvSpPr>
            <p:spPr bwMode="auto">
              <a:xfrm>
                <a:off x="4764" y="2112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5626" name="Line 58"/>
          <p:cNvSpPr>
            <a:spLocks noChangeShapeType="1"/>
          </p:cNvSpPr>
          <p:nvPr/>
        </p:nvSpPr>
        <p:spPr bwMode="auto">
          <a:xfrm flipV="1">
            <a:off x="5792788" y="2139950"/>
            <a:ext cx="0" cy="31019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27" name="Line 59"/>
          <p:cNvSpPr>
            <a:spLocks noChangeShapeType="1"/>
          </p:cNvSpPr>
          <p:nvPr/>
        </p:nvSpPr>
        <p:spPr bwMode="auto">
          <a:xfrm flipV="1">
            <a:off x="6726238" y="2139950"/>
            <a:ext cx="0" cy="22621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28" name="Line 60"/>
          <p:cNvSpPr>
            <a:spLocks noChangeShapeType="1"/>
          </p:cNvSpPr>
          <p:nvPr/>
        </p:nvSpPr>
        <p:spPr bwMode="auto">
          <a:xfrm flipV="1">
            <a:off x="7666038" y="2139950"/>
            <a:ext cx="0" cy="30384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29" name="Line 61"/>
          <p:cNvSpPr>
            <a:spLocks noChangeShapeType="1"/>
          </p:cNvSpPr>
          <p:nvPr/>
        </p:nvSpPr>
        <p:spPr bwMode="auto">
          <a:xfrm>
            <a:off x="4629150" y="2722563"/>
            <a:ext cx="31670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30" name="Line 62"/>
          <p:cNvSpPr>
            <a:spLocks noChangeShapeType="1"/>
          </p:cNvSpPr>
          <p:nvPr/>
        </p:nvSpPr>
        <p:spPr bwMode="auto">
          <a:xfrm>
            <a:off x="5405438" y="3238500"/>
            <a:ext cx="23256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31" name="Line 63"/>
          <p:cNvSpPr>
            <a:spLocks noChangeShapeType="1"/>
          </p:cNvSpPr>
          <p:nvPr/>
        </p:nvSpPr>
        <p:spPr bwMode="auto">
          <a:xfrm>
            <a:off x="4048125" y="3732213"/>
            <a:ext cx="37480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32" name="Line 64"/>
          <p:cNvSpPr>
            <a:spLocks noChangeShapeType="1"/>
          </p:cNvSpPr>
          <p:nvPr/>
        </p:nvSpPr>
        <p:spPr bwMode="auto">
          <a:xfrm>
            <a:off x="5792788" y="3756025"/>
            <a:ext cx="968375" cy="452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33" name="Line 65"/>
          <p:cNvSpPr>
            <a:spLocks noChangeShapeType="1"/>
          </p:cNvSpPr>
          <p:nvPr/>
        </p:nvSpPr>
        <p:spPr bwMode="auto">
          <a:xfrm flipV="1">
            <a:off x="6761163" y="3756025"/>
            <a:ext cx="904875" cy="452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34" name="Line 66"/>
          <p:cNvSpPr>
            <a:spLocks noChangeShapeType="1"/>
          </p:cNvSpPr>
          <p:nvPr/>
        </p:nvSpPr>
        <p:spPr bwMode="auto">
          <a:xfrm flipV="1">
            <a:off x="5792788" y="2270125"/>
            <a:ext cx="968375" cy="452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35" name="Line 67"/>
          <p:cNvSpPr>
            <a:spLocks noChangeShapeType="1"/>
          </p:cNvSpPr>
          <p:nvPr/>
        </p:nvSpPr>
        <p:spPr bwMode="auto">
          <a:xfrm>
            <a:off x="6761163" y="2270125"/>
            <a:ext cx="904875" cy="452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36" name="Line 68"/>
          <p:cNvSpPr>
            <a:spLocks noChangeShapeType="1"/>
          </p:cNvSpPr>
          <p:nvPr/>
        </p:nvSpPr>
        <p:spPr bwMode="auto">
          <a:xfrm>
            <a:off x="5792788" y="2722563"/>
            <a:ext cx="0" cy="103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37" name="Line 69"/>
          <p:cNvSpPr>
            <a:spLocks noChangeShapeType="1"/>
          </p:cNvSpPr>
          <p:nvPr/>
        </p:nvSpPr>
        <p:spPr bwMode="auto">
          <a:xfrm>
            <a:off x="7666038" y="2722563"/>
            <a:ext cx="0" cy="103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5792788" y="2270125"/>
            <a:ext cx="1938337" cy="1485900"/>
            <a:chOff x="4080" y="576"/>
            <a:chExt cx="1440" cy="1104"/>
          </a:xfrm>
        </p:grpSpPr>
        <p:sp>
          <p:nvSpPr>
            <p:cNvPr id="37996" name="Line 71"/>
            <p:cNvSpPr>
              <a:spLocks noChangeShapeType="1"/>
            </p:cNvSpPr>
            <p:nvPr/>
          </p:nvSpPr>
          <p:spPr bwMode="auto">
            <a:xfrm flipV="1">
              <a:off x="4080" y="1296"/>
              <a:ext cx="72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7" name="Line 72"/>
            <p:cNvSpPr>
              <a:spLocks noChangeShapeType="1"/>
            </p:cNvSpPr>
            <p:nvPr/>
          </p:nvSpPr>
          <p:spPr bwMode="auto">
            <a:xfrm flipH="1" flipV="1">
              <a:off x="4752" y="1296"/>
              <a:ext cx="76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8" name="Line 73"/>
            <p:cNvSpPr>
              <a:spLocks noChangeShapeType="1"/>
            </p:cNvSpPr>
            <p:nvPr/>
          </p:nvSpPr>
          <p:spPr bwMode="auto">
            <a:xfrm>
              <a:off x="4770" y="57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792788" y="2722563"/>
            <a:ext cx="1873250" cy="1420812"/>
            <a:chOff x="4080" y="912"/>
            <a:chExt cx="1392" cy="1056"/>
          </a:xfrm>
        </p:grpSpPr>
        <p:sp>
          <p:nvSpPr>
            <p:cNvPr id="37993" name="Line 75"/>
            <p:cNvSpPr>
              <a:spLocks noChangeShapeType="1"/>
            </p:cNvSpPr>
            <p:nvPr/>
          </p:nvSpPr>
          <p:spPr bwMode="auto">
            <a:xfrm>
              <a:off x="4080" y="912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4" name="Line 76"/>
            <p:cNvSpPr>
              <a:spLocks noChangeShapeType="1"/>
            </p:cNvSpPr>
            <p:nvPr/>
          </p:nvSpPr>
          <p:spPr bwMode="auto">
            <a:xfrm flipH="1">
              <a:off x="4800" y="912"/>
              <a:ext cx="6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5" name="Line 77"/>
            <p:cNvSpPr>
              <a:spLocks noChangeShapeType="1"/>
            </p:cNvSpPr>
            <p:nvPr/>
          </p:nvSpPr>
          <p:spPr bwMode="auto">
            <a:xfrm>
              <a:off x="4773" y="134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5646" name="Text Box 78"/>
          <p:cNvSpPr txBox="1">
            <a:spLocks noChangeArrowheads="1"/>
          </p:cNvSpPr>
          <p:nvPr/>
        </p:nvSpPr>
        <p:spPr bwMode="auto">
          <a:xfrm>
            <a:off x="333375" y="3962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365647" name="Text Box 79"/>
          <p:cNvSpPr txBox="1">
            <a:spLocks noChangeArrowheads="1"/>
          </p:cNvSpPr>
          <p:nvPr/>
        </p:nvSpPr>
        <p:spPr bwMode="auto">
          <a:xfrm>
            <a:off x="7735888" y="3984625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752475" y="4208463"/>
            <a:ext cx="2341563" cy="2357437"/>
            <a:chOff x="336" y="2016"/>
            <a:chExt cx="1740" cy="1751"/>
          </a:xfrm>
        </p:grpSpPr>
        <p:sp>
          <p:nvSpPr>
            <p:cNvPr id="37989" name="Text Box 81"/>
            <p:cNvSpPr txBox="1">
              <a:spLocks noChangeArrowheads="1"/>
            </p:cNvSpPr>
            <p:nvPr/>
          </p:nvSpPr>
          <p:spPr bwMode="auto">
            <a:xfrm>
              <a:off x="1008" y="3517"/>
              <a:ext cx="2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7990" name="Text Box 82"/>
            <p:cNvSpPr txBox="1">
              <a:spLocks noChangeArrowheads="1"/>
            </p:cNvSpPr>
            <p:nvPr/>
          </p:nvSpPr>
          <p:spPr bwMode="auto">
            <a:xfrm>
              <a:off x="1872" y="273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37991" name="Text Box 83"/>
            <p:cNvSpPr txBox="1">
              <a:spLocks noChangeArrowheads="1"/>
            </p:cNvSpPr>
            <p:nvPr/>
          </p:nvSpPr>
          <p:spPr bwMode="auto">
            <a:xfrm>
              <a:off x="1008" y="2016"/>
              <a:ext cx="2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37992" name="Text Box 84"/>
            <p:cNvSpPr txBox="1">
              <a:spLocks noChangeArrowheads="1"/>
            </p:cNvSpPr>
            <p:nvPr/>
          </p:nvSpPr>
          <p:spPr bwMode="auto">
            <a:xfrm>
              <a:off x="336" y="273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365653" name="Line 85"/>
          <p:cNvSpPr>
            <a:spLocks noChangeShapeType="1"/>
          </p:cNvSpPr>
          <p:nvPr/>
        </p:nvSpPr>
        <p:spPr bwMode="auto">
          <a:xfrm>
            <a:off x="946150" y="3044825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86"/>
          <p:cNvGrpSpPr>
            <a:grpSpLocks/>
          </p:cNvGrpSpPr>
          <p:nvPr/>
        </p:nvGrpSpPr>
        <p:grpSpPr bwMode="auto">
          <a:xfrm>
            <a:off x="881063" y="2786063"/>
            <a:ext cx="2152650" cy="338137"/>
            <a:chOff x="432" y="959"/>
            <a:chExt cx="1599" cy="252"/>
          </a:xfrm>
        </p:grpSpPr>
        <p:sp>
          <p:nvSpPr>
            <p:cNvPr id="37985" name="Text Box 87"/>
            <p:cNvSpPr txBox="1">
              <a:spLocks noChangeArrowheads="1"/>
            </p:cNvSpPr>
            <p:nvPr/>
          </p:nvSpPr>
          <p:spPr bwMode="auto">
            <a:xfrm>
              <a:off x="432" y="961"/>
              <a:ext cx="2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37986" name="Text Box 88"/>
            <p:cNvSpPr txBox="1">
              <a:spLocks noChangeArrowheads="1"/>
            </p:cNvSpPr>
            <p:nvPr/>
          </p:nvSpPr>
          <p:spPr bwMode="auto">
            <a:xfrm>
              <a:off x="1104" y="961"/>
              <a:ext cx="2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d’</a:t>
              </a:r>
            </a:p>
          </p:txBody>
        </p:sp>
        <p:sp>
          <p:nvSpPr>
            <p:cNvPr id="37987" name="Text Box 89"/>
            <p:cNvSpPr txBox="1">
              <a:spLocks noChangeArrowheads="1"/>
            </p:cNvSpPr>
            <p:nvPr/>
          </p:nvSpPr>
          <p:spPr bwMode="auto">
            <a:xfrm>
              <a:off x="1776" y="961"/>
              <a:ext cx="2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37988" name="Text Box 90"/>
            <p:cNvSpPr txBox="1">
              <a:spLocks noChangeArrowheads="1"/>
            </p:cNvSpPr>
            <p:nvPr/>
          </p:nvSpPr>
          <p:spPr bwMode="auto">
            <a:xfrm>
              <a:off x="1007" y="959"/>
              <a:ext cx="2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b’</a:t>
              </a:r>
            </a:p>
          </p:txBody>
        </p:sp>
      </p:grpSp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3833813" y="2044700"/>
            <a:ext cx="1909762" cy="1243013"/>
            <a:chOff x="2625" y="409"/>
            <a:chExt cx="1418" cy="923"/>
          </a:xfrm>
        </p:grpSpPr>
        <p:sp>
          <p:nvSpPr>
            <p:cNvPr id="37981" name="Text Box 92"/>
            <p:cNvSpPr txBox="1">
              <a:spLocks noChangeArrowheads="1"/>
            </p:cNvSpPr>
            <p:nvPr/>
          </p:nvSpPr>
          <p:spPr bwMode="auto">
            <a:xfrm rot="1804588">
              <a:off x="2625" y="409"/>
              <a:ext cx="2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37982" name="Text Box 93"/>
            <p:cNvSpPr txBox="1">
              <a:spLocks noChangeArrowheads="1"/>
            </p:cNvSpPr>
            <p:nvPr/>
          </p:nvSpPr>
          <p:spPr bwMode="auto">
            <a:xfrm rot="1804588">
              <a:off x="3206" y="748"/>
              <a:ext cx="2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d’</a:t>
              </a:r>
            </a:p>
          </p:txBody>
        </p:sp>
        <p:sp>
          <p:nvSpPr>
            <p:cNvPr id="37983" name="Text Box 94"/>
            <p:cNvSpPr txBox="1">
              <a:spLocks noChangeArrowheads="1"/>
            </p:cNvSpPr>
            <p:nvPr/>
          </p:nvSpPr>
          <p:spPr bwMode="auto">
            <a:xfrm rot="1804588">
              <a:off x="3788" y="1082"/>
              <a:ext cx="2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37984" name="Text Box 95"/>
            <p:cNvSpPr txBox="1">
              <a:spLocks noChangeArrowheads="1"/>
            </p:cNvSpPr>
            <p:nvPr/>
          </p:nvSpPr>
          <p:spPr bwMode="auto">
            <a:xfrm rot="1804588">
              <a:off x="3123" y="699"/>
              <a:ext cx="2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b’</a:t>
              </a:r>
            </a:p>
          </p:txBody>
        </p:sp>
      </p:grpSp>
      <p:grpSp>
        <p:nvGrpSpPr>
          <p:cNvPr id="12" name="Group 96"/>
          <p:cNvGrpSpPr>
            <a:grpSpLocks/>
          </p:cNvGrpSpPr>
          <p:nvPr/>
        </p:nvGrpSpPr>
        <p:grpSpPr bwMode="auto">
          <a:xfrm>
            <a:off x="3660775" y="4237038"/>
            <a:ext cx="2092325" cy="2311400"/>
            <a:chOff x="2497" y="2037"/>
            <a:chExt cx="1554" cy="1717"/>
          </a:xfrm>
        </p:grpSpPr>
        <p:sp>
          <p:nvSpPr>
            <p:cNvPr id="37977" name="Text Box 97"/>
            <p:cNvSpPr txBox="1">
              <a:spLocks noChangeArrowheads="1"/>
            </p:cNvSpPr>
            <p:nvPr/>
          </p:nvSpPr>
          <p:spPr bwMode="auto">
            <a:xfrm>
              <a:off x="2497" y="2688"/>
              <a:ext cx="2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7978" name="Text Box 98"/>
            <p:cNvSpPr txBox="1">
              <a:spLocks noChangeArrowheads="1"/>
            </p:cNvSpPr>
            <p:nvPr/>
          </p:nvSpPr>
          <p:spPr bwMode="auto">
            <a:xfrm>
              <a:off x="3169" y="3504"/>
              <a:ext cx="2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7979" name="Text Box 99"/>
            <p:cNvSpPr txBox="1">
              <a:spLocks noChangeArrowheads="1"/>
            </p:cNvSpPr>
            <p:nvPr/>
          </p:nvSpPr>
          <p:spPr bwMode="auto">
            <a:xfrm>
              <a:off x="3216" y="2037"/>
              <a:ext cx="2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7980" name="Text Box 100"/>
            <p:cNvSpPr txBox="1">
              <a:spLocks noChangeArrowheads="1"/>
            </p:cNvSpPr>
            <p:nvPr/>
          </p:nvSpPr>
          <p:spPr bwMode="auto">
            <a:xfrm>
              <a:off x="3795" y="2721"/>
              <a:ext cx="2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3" name="Group 101"/>
          <p:cNvGrpSpPr>
            <a:grpSpLocks/>
          </p:cNvGrpSpPr>
          <p:nvPr/>
        </p:nvGrpSpPr>
        <p:grpSpPr bwMode="auto">
          <a:xfrm rot="-5514464">
            <a:off x="5642770" y="3955256"/>
            <a:ext cx="2093912" cy="2308225"/>
            <a:chOff x="2492" y="1997"/>
            <a:chExt cx="1555" cy="1715"/>
          </a:xfrm>
        </p:grpSpPr>
        <p:sp>
          <p:nvSpPr>
            <p:cNvPr id="37973" name="Text Box 102"/>
            <p:cNvSpPr txBox="1">
              <a:spLocks noChangeArrowheads="1"/>
            </p:cNvSpPr>
            <p:nvPr/>
          </p:nvSpPr>
          <p:spPr bwMode="auto">
            <a:xfrm>
              <a:off x="2492" y="2646"/>
              <a:ext cx="2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7974" name="Text Box 103"/>
            <p:cNvSpPr txBox="1">
              <a:spLocks noChangeArrowheads="1"/>
            </p:cNvSpPr>
            <p:nvPr/>
          </p:nvSpPr>
          <p:spPr bwMode="auto">
            <a:xfrm>
              <a:off x="3164" y="3462"/>
              <a:ext cx="2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7975" name="Text Box 104"/>
            <p:cNvSpPr txBox="1">
              <a:spLocks noChangeArrowheads="1"/>
            </p:cNvSpPr>
            <p:nvPr/>
          </p:nvSpPr>
          <p:spPr bwMode="auto">
            <a:xfrm>
              <a:off x="3213" y="1997"/>
              <a:ext cx="2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7976" name="Text Box 105"/>
            <p:cNvSpPr txBox="1">
              <a:spLocks noChangeArrowheads="1"/>
            </p:cNvSpPr>
            <p:nvPr/>
          </p:nvSpPr>
          <p:spPr bwMode="auto">
            <a:xfrm>
              <a:off x="3791" y="2680"/>
              <a:ext cx="2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65674" name="Text Box 106"/>
          <p:cNvSpPr txBox="1">
            <a:spLocks noChangeArrowheads="1"/>
          </p:cNvSpPr>
          <p:nvPr/>
        </p:nvSpPr>
        <p:spPr bwMode="auto">
          <a:xfrm>
            <a:off x="6697663" y="3910013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1’</a:t>
            </a:r>
          </a:p>
        </p:txBody>
      </p:sp>
      <p:sp>
        <p:nvSpPr>
          <p:cNvPr id="365675" name="Line 107"/>
          <p:cNvSpPr>
            <a:spLocks noChangeShapeType="1"/>
          </p:cNvSpPr>
          <p:nvPr/>
        </p:nvSpPr>
        <p:spPr bwMode="auto">
          <a:xfrm flipH="1" flipV="1">
            <a:off x="2303463" y="3368675"/>
            <a:ext cx="515937" cy="839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76" name="Rectangle 108"/>
          <p:cNvSpPr>
            <a:spLocks noChangeArrowheads="1"/>
          </p:cNvSpPr>
          <p:nvPr/>
        </p:nvSpPr>
        <p:spPr bwMode="auto">
          <a:xfrm rot="8905940">
            <a:off x="2320925" y="3303588"/>
            <a:ext cx="165100" cy="149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677" name="Text Box 109"/>
          <p:cNvSpPr txBox="1">
            <a:spLocks noChangeArrowheads="1"/>
          </p:cNvSpPr>
          <p:nvPr/>
        </p:nvSpPr>
        <p:spPr bwMode="auto">
          <a:xfrm rot="-1521823">
            <a:off x="2117725" y="3103563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p’</a:t>
            </a:r>
          </a:p>
        </p:txBody>
      </p:sp>
      <p:sp>
        <p:nvSpPr>
          <p:cNvPr id="365678" name="Text Box 110"/>
          <p:cNvSpPr txBox="1">
            <a:spLocks noChangeArrowheads="1"/>
          </p:cNvSpPr>
          <p:nvPr/>
        </p:nvSpPr>
        <p:spPr bwMode="auto">
          <a:xfrm rot="-105009">
            <a:off x="4694238" y="298132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p’</a:t>
            </a:r>
          </a:p>
        </p:txBody>
      </p:sp>
      <p:grpSp>
        <p:nvGrpSpPr>
          <p:cNvPr id="14" name="Group 111"/>
          <p:cNvGrpSpPr>
            <a:grpSpLocks/>
          </p:cNvGrpSpPr>
          <p:nvPr/>
        </p:nvGrpSpPr>
        <p:grpSpPr bwMode="auto">
          <a:xfrm>
            <a:off x="5534025" y="2011363"/>
            <a:ext cx="2593975" cy="1612900"/>
            <a:chOff x="3888" y="384"/>
            <a:chExt cx="1927" cy="1198"/>
          </a:xfrm>
        </p:grpSpPr>
        <p:grpSp>
          <p:nvGrpSpPr>
            <p:cNvPr id="37967" name="Group 112"/>
            <p:cNvGrpSpPr>
              <a:grpSpLocks/>
            </p:cNvGrpSpPr>
            <p:nvPr/>
          </p:nvGrpSpPr>
          <p:grpSpPr bwMode="auto">
            <a:xfrm>
              <a:off x="3888" y="384"/>
              <a:ext cx="1927" cy="1198"/>
              <a:chOff x="3888" y="384"/>
              <a:chExt cx="1927" cy="1198"/>
            </a:xfrm>
          </p:grpSpPr>
          <p:sp>
            <p:nvSpPr>
              <p:cNvPr id="37969" name="Text Box 113"/>
              <p:cNvSpPr txBox="1">
                <a:spLocks noChangeArrowheads="1"/>
              </p:cNvSpPr>
              <p:nvPr/>
            </p:nvSpPr>
            <p:spPr bwMode="auto">
              <a:xfrm>
                <a:off x="4609" y="384"/>
                <a:ext cx="30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a’</a:t>
                </a:r>
                <a:r>
                  <a:rPr lang="en-US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7970" name="Text Box 114"/>
              <p:cNvSpPr txBox="1">
                <a:spLocks noChangeArrowheads="1"/>
              </p:cNvSpPr>
              <p:nvPr/>
            </p:nvSpPr>
            <p:spPr bwMode="auto">
              <a:xfrm>
                <a:off x="3888" y="720"/>
                <a:ext cx="31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d’</a:t>
                </a:r>
                <a:r>
                  <a:rPr lang="en-US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7971" name="Text Box 115"/>
              <p:cNvSpPr txBox="1">
                <a:spLocks noChangeArrowheads="1"/>
              </p:cNvSpPr>
              <p:nvPr/>
            </p:nvSpPr>
            <p:spPr bwMode="auto">
              <a:xfrm>
                <a:off x="4755" y="1332"/>
                <a:ext cx="30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c’</a:t>
                </a:r>
                <a:r>
                  <a:rPr lang="en-US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7972" name="Text Box 116"/>
              <p:cNvSpPr txBox="1">
                <a:spLocks noChangeArrowheads="1"/>
              </p:cNvSpPr>
              <p:nvPr/>
            </p:nvSpPr>
            <p:spPr bwMode="auto">
              <a:xfrm>
                <a:off x="5500" y="816"/>
                <a:ext cx="31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d’</a:t>
                </a:r>
                <a:r>
                  <a:rPr lang="en-US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7968" name="Oval 117"/>
            <p:cNvSpPr>
              <a:spLocks noChangeArrowheads="1"/>
            </p:cNvSpPr>
            <p:nvPr/>
          </p:nvSpPr>
          <p:spPr bwMode="auto">
            <a:xfrm>
              <a:off x="4752" y="12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5686" name="Line 118"/>
          <p:cNvSpPr>
            <a:spLocks noChangeShapeType="1"/>
          </p:cNvSpPr>
          <p:nvPr/>
        </p:nvSpPr>
        <p:spPr bwMode="auto">
          <a:xfrm flipV="1">
            <a:off x="6697663" y="6599238"/>
            <a:ext cx="0" cy="258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87" name="Oval 119"/>
          <p:cNvSpPr>
            <a:spLocks noChangeArrowheads="1"/>
          </p:cNvSpPr>
          <p:nvPr/>
        </p:nvSpPr>
        <p:spPr bwMode="auto">
          <a:xfrm>
            <a:off x="6697663" y="4168775"/>
            <a:ext cx="63500" cy="63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5688" name="Line 120"/>
          <p:cNvSpPr>
            <a:spLocks noChangeShapeType="1"/>
          </p:cNvSpPr>
          <p:nvPr/>
        </p:nvSpPr>
        <p:spPr bwMode="auto">
          <a:xfrm>
            <a:off x="3854450" y="2270125"/>
            <a:ext cx="39417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" name="Group 121"/>
          <p:cNvGrpSpPr>
            <a:grpSpLocks/>
          </p:cNvGrpSpPr>
          <p:nvPr/>
        </p:nvGrpSpPr>
        <p:grpSpPr bwMode="auto">
          <a:xfrm>
            <a:off x="3209925" y="0"/>
            <a:ext cx="6048375" cy="2133600"/>
            <a:chOff x="2022" y="0"/>
            <a:chExt cx="3810" cy="1344"/>
          </a:xfrm>
        </p:grpSpPr>
        <p:sp>
          <p:nvSpPr>
            <p:cNvPr id="37965" name="Rectangle 122"/>
            <p:cNvSpPr>
              <a:spLocks noChangeArrowheads="1"/>
            </p:cNvSpPr>
            <p:nvPr/>
          </p:nvSpPr>
          <p:spPr bwMode="auto">
            <a:xfrm>
              <a:off x="2022" y="0"/>
              <a:ext cx="3738" cy="13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90" name="Text Box 123"/>
            <p:cNvSpPr txBox="1">
              <a:spLocks noChangeArrowheads="1"/>
            </p:cNvSpPr>
            <p:nvPr/>
          </p:nvSpPr>
          <p:spPr bwMode="auto">
            <a:xfrm>
              <a:off x="2039" y="0"/>
              <a:ext cx="3793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rgbClr val="FF0000"/>
                  </a:solidFill>
                  <a:latin typeface="Times New Roman" pitchFamily="18" charset="0"/>
                </a:rPr>
                <a:t>Solution Steps:</a:t>
              </a:r>
            </a:p>
            <a:p>
              <a:pPr eaLnBrk="1" hangingPunct="1">
                <a:defRPr/>
              </a:pP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1.Assuming standing on Hp, begin with </a:t>
              </a:r>
              <a:r>
                <a:rPr lang="en-US" sz="15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Tv,a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square with all sides</a:t>
              </a:r>
            </a:p>
            <a:p>
              <a:pPr eaLnBrk="1" hangingPunct="1">
                <a:defRPr/>
              </a:pP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equally inclined to </a:t>
              </a:r>
              <a:r>
                <a:rPr lang="en-US" sz="15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xy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. Project Fv and name all points of FV &amp; TV.</a:t>
              </a:r>
            </a:p>
            <a:p>
              <a:pPr eaLnBrk="1" hangingPunct="1">
                <a:defRPr/>
              </a:pP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2.Draw a body-diagonal joining c’ with 3’( This can become // to </a:t>
              </a:r>
              <a:r>
                <a:rPr lang="en-US" sz="15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xy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)</a:t>
              </a:r>
            </a:p>
            <a:p>
              <a:pPr eaLnBrk="1" hangingPunct="1">
                <a:defRPr/>
              </a:pP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3.From 1’ drop a perpendicular on this and name it p’</a:t>
              </a:r>
            </a:p>
            <a:p>
              <a:pPr eaLnBrk="1" hangingPunct="1">
                <a:defRPr/>
              </a:pP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4.Draw 2</a:t>
              </a:r>
              <a:r>
                <a:rPr lang="en-US" sz="1500" b="0" baseline="30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nd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Fv in which 1’-p’ line is vertical  </a:t>
              </a:r>
              <a:r>
                <a:rPr lang="en-US" sz="1500" i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means 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c’-3’ diagonal </a:t>
              </a:r>
            </a:p>
            <a:p>
              <a:pPr eaLnBrk="1" hangingPunct="1">
                <a:defRPr/>
              </a:pP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  must be horizontal. .Now as usual project </a:t>
              </a:r>
              <a:r>
                <a:rPr lang="en-US" sz="15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Tv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.. </a:t>
              </a:r>
            </a:p>
            <a:p>
              <a:pPr eaLnBrk="1" hangingPunct="1">
                <a:defRPr/>
              </a:pP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6.In final </a:t>
              </a:r>
              <a:r>
                <a:rPr lang="en-US" sz="15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Tv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draw same diagonal is perpendicular to </a:t>
              </a:r>
              <a:r>
                <a:rPr lang="en-US" sz="15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Vp</a:t>
              </a: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as said in problem.</a:t>
              </a:r>
            </a:p>
            <a:p>
              <a:pPr eaLnBrk="1" hangingPunct="1">
                <a:defRPr/>
              </a:pPr>
              <a:r>
                <a:rPr lang="en-US" sz="15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Then as usual project final FV.</a:t>
              </a:r>
            </a:p>
          </p:txBody>
        </p:sp>
      </p:grpSp>
      <p:grpSp>
        <p:nvGrpSpPr>
          <p:cNvPr id="17" name="Group 124"/>
          <p:cNvGrpSpPr>
            <a:grpSpLocks/>
          </p:cNvGrpSpPr>
          <p:nvPr/>
        </p:nvGrpSpPr>
        <p:grpSpPr bwMode="auto">
          <a:xfrm>
            <a:off x="685800" y="3949700"/>
            <a:ext cx="2487613" cy="336550"/>
            <a:chOff x="432" y="2488"/>
            <a:chExt cx="1567" cy="212"/>
          </a:xfrm>
        </p:grpSpPr>
        <p:sp>
          <p:nvSpPr>
            <p:cNvPr id="37963" name="Text Box 125"/>
            <p:cNvSpPr txBox="1">
              <a:spLocks noChangeArrowheads="1"/>
            </p:cNvSpPr>
            <p:nvPr/>
          </p:nvSpPr>
          <p:spPr bwMode="auto">
            <a:xfrm>
              <a:off x="1776" y="2488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1’</a:t>
              </a:r>
            </a:p>
          </p:txBody>
        </p:sp>
        <p:sp>
          <p:nvSpPr>
            <p:cNvPr id="37964" name="Text Box 126"/>
            <p:cNvSpPr txBox="1">
              <a:spLocks noChangeArrowheads="1"/>
            </p:cNvSpPr>
            <p:nvPr/>
          </p:nvSpPr>
          <p:spPr bwMode="auto">
            <a:xfrm>
              <a:off x="432" y="2493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3’</a:t>
              </a:r>
            </a:p>
          </p:txBody>
        </p:sp>
      </p:grpSp>
      <p:grpSp>
        <p:nvGrpSpPr>
          <p:cNvPr id="18" name="Group 127"/>
          <p:cNvGrpSpPr>
            <a:grpSpLocks/>
          </p:cNvGrpSpPr>
          <p:nvPr/>
        </p:nvGrpSpPr>
        <p:grpSpPr bwMode="auto">
          <a:xfrm>
            <a:off x="3048000" y="2667000"/>
            <a:ext cx="2362200" cy="1652588"/>
            <a:chOff x="1920" y="1680"/>
            <a:chExt cx="1488" cy="1041"/>
          </a:xfrm>
        </p:grpSpPr>
        <p:grpSp>
          <p:nvGrpSpPr>
            <p:cNvPr id="37955" name="Group 128"/>
            <p:cNvGrpSpPr>
              <a:grpSpLocks/>
            </p:cNvGrpSpPr>
            <p:nvPr/>
          </p:nvGrpSpPr>
          <p:grpSpPr bwMode="auto">
            <a:xfrm>
              <a:off x="2064" y="1680"/>
              <a:ext cx="1344" cy="1041"/>
              <a:chOff x="2208" y="864"/>
              <a:chExt cx="1584" cy="1227"/>
            </a:xfrm>
          </p:grpSpPr>
          <p:sp>
            <p:nvSpPr>
              <p:cNvPr id="37957" name="Line 129"/>
              <p:cNvSpPr>
                <a:spLocks noChangeShapeType="1"/>
              </p:cNvSpPr>
              <p:nvPr/>
            </p:nvSpPr>
            <p:spPr bwMode="auto">
              <a:xfrm>
                <a:off x="2208" y="1296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8" name="Text Box 130"/>
              <p:cNvSpPr txBox="1">
                <a:spLocks noChangeArrowheads="1"/>
              </p:cNvSpPr>
              <p:nvPr/>
            </p:nvSpPr>
            <p:spPr bwMode="auto">
              <a:xfrm>
                <a:off x="3408" y="1841"/>
                <a:ext cx="2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>
                    <a:latin typeface="Times New Roman" pitchFamily="18" charset="0"/>
                  </a:rPr>
                  <a:t>1’</a:t>
                </a:r>
              </a:p>
            </p:txBody>
          </p:sp>
          <p:grpSp>
            <p:nvGrpSpPr>
              <p:cNvPr id="37959" name="Group 131"/>
              <p:cNvGrpSpPr>
                <a:grpSpLocks/>
              </p:cNvGrpSpPr>
              <p:nvPr/>
            </p:nvGrpSpPr>
            <p:grpSpPr bwMode="auto">
              <a:xfrm rot="1884463">
                <a:off x="2298" y="864"/>
                <a:ext cx="1392" cy="864"/>
                <a:chOff x="576" y="1248"/>
                <a:chExt cx="1392" cy="864"/>
              </a:xfrm>
            </p:grpSpPr>
            <p:sp>
              <p:nvSpPr>
                <p:cNvPr id="37960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576" y="1248"/>
                  <a:ext cx="1392" cy="864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1" name="Line 133"/>
                <p:cNvSpPr>
                  <a:spLocks noChangeShapeType="1"/>
                </p:cNvSpPr>
                <p:nvPr/>
              </p:nvSpPr>
              <p:spPr bwMode="auto">
                <a:xfrm flipH="1" flipV="1">
                  <a:off x="1584" y="1488"/>
                  <a:ext cx="384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2" name="Rectangle 134"/>
                <p:cNvSpPr>
                  <a:spLocks noChangeArrowheads="1"/>
                </p:cNvSpPr>
                <p:nvPr/>
              </p:nvSpPr>
              <p:spPr bwMode="auto">
                <a:xfrm rot="8905940">
                  <a:off x="1597" y="1440"/>
                  <a:ext cx="123" cy="11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7956" name="Text Box 135"/>
            <p:cNvSpPr txBox="1">
              <a:spLocks noChangeArrowheads="1"/>
            </p:cNvSpPr>
            <p:nvPr/>
          </p:nvSpPr>
          <p:spPr bwMode="auto">
            <a:xfrm>
              <a:off x="1920" y="1905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3’</a:t>
              </a:r>
            </a:p>
          </p:txBody>
        </p:sp>
      </p:grpSp>
      <p:grpSp>
        <p:nvGrpSpPr>
          <p:cNvPr id="37948" name="Group 15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7949" name="AutoShape 152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0" name="AutoShape 15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AutoShape 15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2" name="AutoShape 15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3" name="AutoShape 15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4" name="AutoShape 15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2550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5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5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0" dur="500"/>
                                        <p:tgtEl>
                                          <p:spTgt spid="36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5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5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5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65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65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6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6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65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65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65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65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65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65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65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65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6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6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6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6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6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36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6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6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65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65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65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65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65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365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36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36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365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365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36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6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365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65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36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36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65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65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365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365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365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365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0" dur="500"/>
                                        <p:tgtEl>
                                          <p:spTgt spid="36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36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36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36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36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3" dur="500"/>
                                        <p:tgtEl>
                                          <p:spTgt spid="36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 nodeType="clickPar">
                      <p:stCondLst>
                        <p:cond delay="indefinite"/>
                      </p:stCondLst>
                      <p:childTnLst>
                        <p:par>
                          <p:cTn id="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8" dur="500"/>
                                        <p:tgtEl>
                                          <p:spTgt spid="36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36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36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36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36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1" dur="500"/>
                                        <p:tgtEl>
                                          <p:spTgt spid="36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 nodeType="clickPar">
                      <p:stCondLst>
                        <p:cond delay="indefinite"/>
                      </p:stCondLst>
                      <p:childTnLst>
                        <p:par>
                          <p:cTn id="3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0" fill="hold"/>
                                        <p:tgtEl>
                                          <p:spTgt spid="36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0" fill="hold"/>
                                        <p:tgtEl>
                                          <p:spTgt spid="36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 nodeType="clickPar">
                      <p:stCondLst>
                        <p:cond delay="indefinite"/>
                      </p:stCondLst>
                      <p:childTnLst>
                        <p:par>
                          <p:cTn id="3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3" grpId="0" animBg="1"/>
      <p:bldP spid="365574" grpId="0" animBg="1"/>
      <p:bldP spid="365575" grpId="0" animBg="1"/>
      <p:bldP spid="365576" grpId="0" animBg="1"/>
      <p:bldP spid="365577" grpId="0" animBg="1"/>
      <p:bldP spid="365578" grpId="0" animBg="1"/>
      <p:bldP spid="365579" grpId="0" animBg="1"/>
      <p:bldP spid="365580" grpId="0" animBg="1"/>
      <p:bldP spid="365581" grpId="0" animBg="1"/>
      <p:bldP spid="365582" grpId="0" animBg="1"/>
      <p:bldP spid="365589" grpId="0" animBg="1"/>
      <p:bldP spid="365590" grpId="0" animBg="1"/>
      <p:bldP spid="365591" grpId="0" animBg="1"/>
      <p:bldP spid="365592" grpId="0" animBg="1"/>
      <p:bldP spid="365593" grpId="0" animBg="1"/>
      <p:bldP spid="365594" grpId="0" animBg="1"/>
      <p:bldP spid="365595" grpId="0" animBg="1"/>
      <p:bldP spid="365596" grpId="0" animBg="1"/>
      <p:bldP spid="365597" grpId="0" animBg="1"/>
      <p:bldP spid="365611" grpId="0" animBg="1"/>
      <p:bldP spid="365626" grpId="0" animBg="1"/>
      <p:bldP spid="365627" grpId="0" animBg="1"/>
      <p:bldP spid="365628" grpId="0" animBg="1"/>
      <p:bldP spid="365629" grpId="0" animBg="1"/>
      <p:bldP spid="365630" grpId="0" animBg="1"/>
      <p:bldP spid="365631" grpId="0" animBg="1"/>
      <p:bldP spid="365632" grpId="0" animBg="1"/>
      <p:bldP spid="365633" grpId="0" animBg="1"/>
      <p:bldP spid="365634" grpId="0" animBg="1"/>
      <p:bldP spid="365635" grpId="0" animBg="1"/>
      <p:bldP spid="365636" grpId="0" animBg="1"/>
      <p:bldP spid="365637" grpId="0" animBg="1"/>
      <p:bldP spid="365646" grpId="0" autoUpdateAnimBg="0"/>
      <p:bldP spid="365647" grpId="0" autoUpdateAnimBg="0"/>
      <p:bldP spid="365653" grpId="0" animBg="1"/>
      <p:bldP spid="365674" grpId="0" autoUpdateAnimBg="0"/>
      <p:bldP spid="365675" grpId="0" animBg="1"/>
      <p:bldP spid="365676" grpId="0" animBg="1"/>
      <p:bldP spid="365677" grpId="0" autoUpdateAnimBg="0"/>
      <p:bldP spid="365678" grpId="0" autoUpdateAnimBg="0"/>
      <p:bldP spid="365686" grpId="0" animBg="1"/>
      <p:bldP spid="365687" grpId="0" animBg="1"/>
      <p:bldP spid="3656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/>
          <p:cNvSpPr txBox="1">
            <a:spLocks noChangeArrowheads="1"/>
          </p:cNvSpPr>
          <p:nvPr/>
        </p:nvSpPr>
        <p:spPr bwMode="auto">
          <a:xfrm>
            <a:off x="8585200" y="420846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3733800" cy="1371600"/>
            <a:chOff x="0" y="0"/>
            <a:chExt cx="2352" cy="864"/>
          </a:xfrm>
        </p:grpSpPr>
        <p:sp>
          <p:nvSpPr>
            <p:cNvPr id="3903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256" cy="86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859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2352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Problem </a:t>
              </a: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6:</a:t>
              </a:r>
              <a:r>
                <a:rPr lang="en-US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A tetrahedron of 50 mm long edges is resting on one edge on Hp while one triangular face containing this edge is vertical and 45</a:t>
              </a:r>
              <a:r>
                <a:rPr lang="en-US" b="0" baseline="30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0</a:t>
              </a:r>
              <a:r>
                <a:rPr lang="en-US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inclined to </a:t>
              </a:r>
              <a:r>
                <a:rPr lang="en-US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Vp</a:t>
              </a:r>
              <a:r>
                <a:rPr lang="en-US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. Draw projections.</a:t>
              </a:r>
            </a:p>
          </p:txBody>
        </p:sp>
      </p:grpSp>
      <p:sp>
        <p:nvSpPr>
          <p:cNvPr id="367622" name="Line 6"/>
          <p:cNvSpPr>
            <a:spLocks noChangeShapeType="1"/>
          </p:cNvSpPr>
          <p:nvPr/>
        </p:nvSpPr>
        <p:spPr bwMode="auto">
          <a:xfrm>
            <a:off x="2155825" y="4427538"/>
            <a:ext cx="658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3" name="Line 7"/>
          <p:cNvSpPr>
            <a:spLocks noChangeShapeType="1"/>
          </p:cNvSpPr>
          <p:nvPr/>
        </p:nvSpPr>
        <p:spPr bwMode="auto">
          <a:xfrm>
            <a:off x="4049713" y="4827588"/>
            <a:ext cx="0" cy="149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4" name="Line 8"/>
          <p:cNvSpPr>
            <a:spLocks noChangeShapeType="1"/>
          </p:cNvSpPr>
          <p:nvPr/>
        </p:nvSpPr>
        <p:spPr bwMode="auto">
          <a:xfrm flipH="1" flipV="1">
            <a:off x="2754313" y="5524500"/>
            <a:ext cx="1295400" cy="798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5" name="Line 9"/>
          <p:cNvSpPr>
            <a:spLocks noChangeShapeType="1"/>
          </p:cNvSpPr>
          <p:nvPr/>
        </p:nvSpPr>
        <p:spPr bwMode="auto">
          <a:xfrm flipV="1">
            <a:off x="2754313" y="4827588"/>
            <a:ext cx="1295400" cy="696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>
            <a:off x="2754313" y="5524500"/>
            <a:ext cx="896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7" name="Line 11"/>
          <p:cNvSpPr>
            <a:spLocks noChangeShapeType="1"/>
          </p:cNvSpPr>
          <p:nvPr/>
        </p:nvSpPr>
        <p:spPr bwMode="auto">
          <a:xfrm flipH="1">
            <a:off x="3651250" y="4827588"/>
            <a:ext cx="398463" cy="696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8" name="Line 12"/>
          <p:cNvSpPr>
            <a:spLocks noChangeShapeType="1"/>
          </p:cNvSpPr>
          <p:nvPr/>
        </p:nvSpPr>
        <p:spPr bwMode="auto">
          <a:xfrm>
            <a:off x="3651250" y="5524500"/>
            <a:ext cx="398463" cy="798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1955800" y="4087813"/>
            <a:ext cx="43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X</a:t>
            </a:r>
          </a:p>
        </p:txBody>
      </p:sp>
      <p:sp>
        <p:nvSpPr>
          <p:cNvPr id="367630" name="Line 14"/>
          <p:cNvSpPr>
            <a:spLocks noChangeShapeType="1"/>
          </p:cNvSpPr>
          <p:nvPr/>
        </p:nvSpPr>
        <p:spPr bwMode="auto">
          <a:xfrm flipV="1">
            <a:off x="4049713" y="4427538"/>
            <a:ext cx="0" cy="4000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1" name="Line 15"/>
          <p:cNvSpPr>
            <a:spLocks noChangeShapeType="1"/>
          </p:cNvSpPr>
          <p:nvPr/>
        </p:nvSpPr>
        <p:spPr bwMode="auto">
          <a:xfrm flipV="1">
            <a:off x="3651250" y="4427538"/>
            <a:ext cx="0" cy="10969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2" name="Line 16"/>
          <p:cNvSpPr>
            <a:spLocks noChangeShapeType="1"/>
          </p:cNvSpPr>
          <p:nvPr/>
        </p:nvSpPr>
        <p:spPr bwMode="auto">
          <a:xfrm flipV="1">
            <a:off x="2754313" y="4427538"/>
            <a:ext cx="0" cy="10969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auto">
          <a:xfrm flipV="1">
            <a:off x="3651250" y="2832100"/>
            <a:ext cx="0" cy="15954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4" name="Line 18"/>
          <p:cNvSpPr>
            <a:spLocks noChangeShapeType="1"/>
          </p:cNvSpPr>
          <p:nvPr/>
        </p:nvSpPr>
        <p:spPr bwMode="auto">
          <a:xfrm rot="2181704">
            <a:off x="3200400" y="3070225"/>
            <a:ext cx="1588" cy="149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5" name="Line 19"/>
          <p:cNvSpPr>
            <a:spLocks noChangeShapeType="1"/>
          </p:cNvSpPr>
          <p:nvPr/>
        </p:nvSpPr>
        <p:spPr bwMode="auto">
          <a:xfrm>
            <a:off x="3651250" y="3232150"/>
            <a:ext cx="398463" cy="1195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6" name="Line 20"/>
          <p:cNvSpPr>
            <a:spLocks noChangeShapeType="1"/>
          </p:cNvSpPr>
          <p:nvPr/>
        </p:nvSpPr>
        <p:spPr bwMode="auto">
          <a:xfrm>
            <a:off x="2754313" y="4427538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7" name="Line 21"/>
          <p:cNvSpPr>
            <a:spLocks noChangeShapeType="1"/>
          </p:cNvSpPr>
          <p:nvPr/>
        </p:nvSpPr>
        <p:spPr bwMode="auto">
          <a:xfrm>
            <a:off x="3252788" y="2998788"/>
            <a:ext cx="198437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8" name="Line 22"/>
          <p:cNvSpPr>
            <a:spLocks noChangeShapeType="1"/>
          </p:cNvSpPr>
          <p:nvPr/>
        </p:nvSpPr>
        <p:spPr bwMode="auto">
          <a:xfrm>
            <a:off x="2354263" y="4129088"/>
            <a:ext cx="300037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39" name="Line 23"/>
          <p:cNvSpPr>
            <a:spLocks noChangeShapeType="1"/>
          </p:cNvSpPr>
          <p:nvPr/>
        </p:nvSpPr>
        <p:spPr bwMode="auto">
          <a:xfrm flipV="1">
            <a:off x="2965450" y="3019425"/>
            <a:ext cx="300038" cy="398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40" name="Line 24"/>
          <p:cNvSpPr>
            <a:spLocks noChangeShapeType="1"/>
          </p:cNvSpPr>
          <p:nvPr/>
        </p:nvSpPr>
        <p:spPr bwMode="auto">
          <a:xfrm flipH="1">
            <a:off x="2454275" y="3730625"/>
            <a:ext cx="300038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41" name="Text Box 25"/>
          <p:cNvSpPr txBox="1">
            <a:spLocks noChangeArrowheads="1"/>
          </p:cNvSpPr>
          <p:nvPr/>
        </p:nvSpPr>
        <p:spPr bwMode="auto">
          <a:xfrm>
            <a:off x="2554288" y="3368675"/>
            <a:ext cx="444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T L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533650" y="4589463"/>
            <a:ext cx="1716088" cy="1870075"/>
            <a:chOff x="278" y="1134"/>
            <a:chExt cx="826" cy="900"/>
          </a:xfrm>
        </p:grpSpPr>
        <p:sp>
          <p:nvSpPr>
            <p:cNvPr id="39030" name="Text Box 27"/>
            <p:cNvSpPr txBox="1">
              <a:spLocks noChangeArrowheads="1"/>
            </p:cNvSpPr>
            <p:nvPr/>
          </p:nvSpPr>
          <p:spPr bwMode="auto">
            <a:xfrm>
              <a:off x="278" y="1479"/>
              <a:ext cx="13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9031" name="Text Box 28"/>
            <p:cNvSpPr txBox="1">
              <a:spLocks noChangeArrowheads="1"/>
            </p:cNvSpPr>
            <p:nvPr/>
          </p:nvSpPr>
          <p:spPr bwMode="auto">
            <a:xfrm>
              <a:off x="804" y="1470"/>
              <a:ext cx="13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9032" name="Text Box 29"/>
            <p:cNvSpPr txBox="1">
              <a:spLocks noChangeArrowheads="1"/>
            </p:cNvSpPr>
            <p:nvPr/>
          </p:nvSpPr>
          <p:spPr bwMode="auto">
            <a:xfrm>
              <a:off x="966" y="1872"/>
              <a:ext cx="13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9033" name="Text Box 30"/>
            <p:cNvSpPr txBox="1">
              <a:spLocks noChangeArrowheads="1"/>
            </p:cNvSpPr>
            <p:nvPr/>
          </p:nvSpPr>
          <p:spPr bwMode="auto">
            <a:xfrm>
              <a:off x="972" y="1134"/>
              <a:ext cx="13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454275" y="3073400"/>
            <a:ext cx="1851025" cy="1482725"/>
            <a:chOff x="240" y="404"/>
            <a:chExt cx="891" cy="714"/>
          </a:xfrm>
        </p:grpSpPr>
        <p:sp>
          <p:nvSpPr>
            <p:cNvPr id="39026" name="Text Box 32"/>
            <p:cNvSpPr txBox="1">
              <a:spLocks noChangeArrowheads="1"/>
            </p:cNvSpPr>
            <p:nvPr/>
          </p:nvSpPr>
          <p:spPr bwMode="auto">
            <a:xfrm>
              <a:off x="960" y="884"/>
              <a:ext cx="17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39027" name="Text Box 33"/>
            <p:cNvSpPr txBox="1">
              <a:spLocks noChangeArrowheads="1"/>
            </p:cNvSpPr>
            <p:nvPr/>
          </p:nvSpPr>
          <p:spPr bwMode="auto">
            <a:xfrm>
              <a:off x="240" y="912"/>
              <a:ext cx="16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39028" name="Text Box 34"/>
            <p:cNvSpPr txBox="1">
              <a:spLocks noChangeArrowheads="1"/>
            </p:cNvSpPr>
            <p:nvPr/>
          </p:nvSpPr>
          <p:spPr bwMode="auto">
            <a:xfrm>
              <a:off x="966" y="956"/>
              <a:ext cx="16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39029" name="Text Box 35"/>
            <p:cNvSpPr txBox="1">
              <a:spLocks noChangeArrowheads="1"/>
            </p:cNvSpPr>
            <p:nvPr/>
          </p:nvSpPr>
          <p:spPr bwMode="auto">
            <a:xfrm>
              <a:off x="768" y="404"/>
              <a:ext cx="17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o’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351338" y="3578225"/>
            <a:ext cx="1576387" cy="646113"/>
            <a:chOff x="1153" y="647"/>
            <a:chExt cx="759" cy="311"/>
          </a:xfrm>
        </p:grpSpPr>
        <p:sp>
          <p:nvSpPr>
            <p:cNvPr id="39023" name="Line 37"/>
            <p:cNvSpPr>
              <a:spLocks noChangeShapeType="1"/>
            </p:cNvSpPr>
            <p:nvPr/>
          </p:nvSpPr>
          <p:spPr bwMode="auto">
            <a:xfrm rot="3203600">
              <a:off x="1551" y="288"/>
              <a:ext cx="1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4" name="Line 38"/>
            <p:cNvSpPr>
              <a:spLocks noChangeShapeType="1"/>
            </p:cNvSpPr>
            <p:nvPr/>
          </p:nvSpPr>
          <p:spPr bwMode="auto">
            <a:xfrm rot="1021896">
              <a:off x="1245" y="957"/>
              <a:ext cx="62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5" name="Text Box 39"/>
            <p:cNvSpPr txBox="1">
              <a:spLocks noChangeArrowheads="1"/>
            </p:cNvSpPr>
            <p:nvPr/>
          </p:nvSpPr>
          <p:spPr bwMode="auto">
            <a:xfrm rot="1021896">
              <a:off x="1153" y="692"/>
              <a:ext cx="16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a’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4573588" y="3929063"/>
            <a:ext cx="1235075" cy="2493962"/>
            <a:chOff x="1260" y="816"/>
            <a:chExt cx="594" cy="1200"/>
          </a:xfrm>
        </p:grpSpPr>
        <p:sp>
          <p:nvSpPr>
            <p:cNvPr id="39021" name="Line 41"/>
            <p:cNvSpPr>
              <a:spLocks noChangeShapeType="1"/>
            </p:cNvSpPr>
            <p:nvPr/>
          </p:nvSpPr>
          <p:spPr bwMode="auto">
            <a:xfrm>
              <a:off x="1260" y="816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2" name="Line 42"/>
            <p:cNvSpPr>
              <a:spLocks noChangeShapeType="1"/>
            </p:cNvSpPr>
            <p:nvPr/>
          </p:nvSpPr>
          <p:spPr bwMode="auto">
            <a:xfrm>
              <a:off x="1854" y="960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651250" y="4827588"/>
            <a:ext cx="2592388" cy="1495425"/>
            <a:chOff x="816" y="1248"/>
            <a:chExt cx="1248" cy="720"/>
          </a:xfrm>
        </p:grpSpPr>
        <p:sp>
          <p:nvSpPr>
            <p:cNvPr id="39018" name="Line 44"/>
            <p:cNvSpPr>
              <a:spLocks noChangeShapeType="1"/>
            </p:cNvSpPr>
            <p:nvPr/>
          </p:nvSpPr>
          <p:spPr bwMode="auto">
            <a:xfrm>
              <a:off x="1008" y="124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9" name="Line 45"/>
            <p:cNvSpPr>
              <a:spLocks noChangeShapeType="1"/>
            </p:cNvSpPr>
            <p:nvPr/>
          </p:nvSpPr>
          <p:spPr bwMode="auto">
            <a:xfrm>
              <a:off x="816" y="158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0" name="Line 46"/>
            <p:cNvSpPr>
              <a:spLocks noChangeShapeType="1"/>
            </p:cNvSpPr>
            <p:nvPr/>
          </p:nvSpPr>
          <p:spPr bwMode="auto">
            <a:xfrm>
              <a:off x="1008" y="196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4249738" y="4627563"/>
            <a:ext cx="1951037" cy="1831975"/>
            <a:chOff x="1104" y="1152"/>
            <a:chExt cx="939" cy="882"/>
          </a:xfrm>
        </p:grpSpPr>
        <p:sp>
          <p:nvSpPr>
            <p:cNvPr id="39009" name="Text Box 48"/>
            <p:cNvSpPr txBox="1">
              <a:spLocks noChangeArrowheads="1"/>
            </p:cNvSpPr>
            <p:nvPr/>
          </p:nvSpPr>
          <p:spPr bwMode="auto">
            <a:xfrm>
              <a:off x="1104" y="1488"/>
              <a:ext cx="1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grpSp>
          <p:nvGrpSpPr>
            <p:cNvPr id="39010" name="Group 49"/>
            <p:cNvGrpSpPr>
              <a:grpSpLocks/>
            </p:cNvGrpSpPr>
            <p:nvPr/>
          </p:nvGrpSpPr>
          <p:grpSpPr bwMode="auto">
            <a:xfrm>
              <a:off x="1230" y="1152"/>
              <a:ext cx="813" cy="882"/>
              <a:chOff x="1230" y="1152"/>
              <a:chExt cx="813" cy="882"/>
            </a:xfrm>
          </p:grpSpPr>
          <p:sp>
            <p:nvSpPr>
              <p:cNvPr id="39011" name="Oval 50"/>
              <p:cNvSpPr>
                <a:spLocks noChangeArrowheads="1"/>
              </p:cNvSpPr>
              <p:nvPr/>
            </p:nvSpPr>
            <p:spPr bwMode="auto">
              <a:xfrm>
                <a:off x="1230" y="155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2" name="Oval 51"/>
              <p:cNvSpPr>
                <a:spLocks noChangeArrowheads="1"/>
              </p:cNvSpPr>
              <p:nvPr/>
            </p:nvSpPr>
            <p:spPr bwMode="auto">
              <a:xfrm>
                <a:off x="1824" y="15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3" name="Oval 52"/>
              <p:cNvSpPr>
                <a:spLocks noChangeArrowheads="1"/>
              </p:cNvSpPr>
              <p:nvPr/>
            </p:nvSpPr>
            <p:spPr bwMode="auto">
              <a:xfrm>
                <a:off x="1830" y="19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4" name="Text Box 53"/>
              <p:cNvSpPr txBox="1">
                <a:spLocks noChangeArrowheads="1"/>
              </p:cNvSpPr>
              <p:nvPr/>
            </p:nvSpPr>
            <p:spPr bwMode="auto">
              <a:xfrm>
                <a:off x="1824" y="1152"/>
                <a:ext cx="16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</a:t>
                </a:r>
                <a:r>
                  <a:rPr lang="en-US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9015" name="Text Box 54"/>
              <p:cNvSpPr txBox="1">
                <a:spLocks noChangeArrowheads="1"/>
              </p:cNvSpPr>
              <p:nvPr/>
            </p:nvSpPr>
            <p:spPr bwMode="auto">
              <a:xfrm>
                <a:off x="1824" y="1488"/>
                <a:ext cx="17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o</a:t>
                </a:r>
                <a:r>
                  <a:rPr lang="en-US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9016" name="Text Box 55"/>
              <p:cNvSpPr txBox="1">
                <a:spLocks noChangeArrowheads="1"/>
              </p:cNvSpPr>
              <p:nvPr/>
            </p:nvSpPr>
            <p:spPr bwMode="auto">
              <a:xfrm>
                <a:off x="1872" y="1872"/>
                <a:ext cx="17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b</a:t>
                </a:r>
                <a:r>
                  <a:rPr lang="en-US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9017" name="Line 56"/>
              <p:cNvSpPr>
                <a:spLocks noChangeShapeType="1"/>
              </p:cNvSpPr>
              <p:nvPr/>
            </p:nvSpPr>
            <p:spPr bwMode="auto">
              <a:xfrm>
                <a:off x="1860" y="1248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4548188" y="4827588"/>
            <a:ext cx="1296987" cy="1495425"/>
            <a:chOff x="1248" y="1248"/>
            <a:chExt cx="624" cy="720"/>
          </a:xfrm>
        </p:grpSpPr>
        <p:sp>
          <p:nvSpPr>
            <p:cNvPr id="39006" name="Line 58"/>
            <p:cNvSpPr>
              <a:spLocks noChangeShapeType="1"/>
            </p:cNvSpPr>
            <p:nvPr/>
          </p:nvSpPr>
          <p:spPr bwMode="auto">
            <a:xfrm flipV="1">
              <a:off x="1248" y="1248"/>
              <a:ext cx="62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7" name="Line 59"/>
            <p:cNvSpPr>
              <a:spLocks noChangeShapeType="1"/>
            </p:cNvSpPr>
            <p:nvPr/>
          </p:nvSpPr>
          <p:spPr bwMode="auto">
            <a:xfrm>
              <a:off x="1248" y="1584"/>
              <a:ext cx="62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8" name="Line 60"/>
            <p:cNvSpPr>
              <a:spLocks noChangeShapeType="1"/>
            </p:cNvSpPr>
            <p:nvPr/>
          </p:nvSpPr>
          <p:spPr bwMode="auto">
            <a:xfrm>
              <a:off x="1296" y="1584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6657975" y="4875213"/>
            <a:ext cx="1573213" cy="1430337"/>
            <a:chOff x="2263" y="1271"/>
            <a:chExt cx="757" cy="689"/>
          </a:xfrm>
        </p:grpSpPr>
        <p:sp>
          <p:nvSpPr>
            <p:cNvPr id="39002" name="Oval 62"/>
            <p:cNvSpPr>
              <a:spLocks noChangeArrowheads="1"/>
            </p:cNvSpPr>
            <p:nvPr/>
          </p:nvSpPr>
          <p:spPr bwMode="auto">
            <a:xfrm rot="-2435986">
              <a:off x="2495" y="127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3" name="Oval 63"/>
            <p:cNvSpPr>
              <a:spLocks noChangeArrowheads="1"/>
            </p:cNvSpPr>
            <p:nvPr/>
          </p:nvSpPr>
          <p:spPr bwMode="auto">
            <a:xfrm rot="-2435986">
              <a:off x="2263" y="19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4" name="Oval 64"/>
            <p:cNvSpPr>
              <a:spLocks noChangeArrowheads="1"/>
            </p:cNvSpPr>
            <p:nvPr/>
          </p:nvSpPr>
          <p:spPr bwMode="auto">
            <a:xfrm rot="-2435986">
              <a:off x="2718" y="153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5" name="Oval 65"/>
            <p:cNvSpPr>
              <a:spLocks noChangeArrowheads="1"/>
            </p:cNvSpPr>
            <p:nvPr/>
          </p:nvSpPr>
          <p:spPr bwMode="auto">
            <a:xfrm rot="-2435986">
              <a:off x="2972" y="181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6323013" y="5187950"/>
            <a:ext cx="2174875" cy="1365250"/>
            <a:chOff x="2102" y="1422"/>
            <a:chExt cx="1047" cy="657"/>
          </a:xfrm>
        </p:grpSpPr>
        <p:sp>
          <p:nvSpPr>
            <p:cNvPr id="38996" name="Text Box 67"/>
            <p:cNvSpPr txBox="1">
              <a:spLocks noChangeArrowheads="1"/>
            </p:cNvSpPr>
            <p:nvPr/>
          </p:nvSpPr>
          <p:spPr bwMode="auto">
            <a:xfrm rot="-2435986">
              <a:off x="2147" y="1892"/>
              <a:ext cx="1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997" name="Text Box 68"/>
            <p:cNvSpPr txBox="1">
              <a:spLocks noChangeArrowheads="1"/>
            </p:cNvSpPr>
            <p:nvPr/>
          </p:nvSpPr>
          <p:spPr bwMode="auto">
            <a:xfrm rot="-2435986">
              <a:off x="2693" y="1422"/>
              <a:ext cx="17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o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998" name="Text Box 69"/>
            <p:cNvSpPr txBox="1">
              <a:spLocks noChangeArrowheads="1"/>
            </p:cNvSpPr>
            <p:nvPr/>
          </p:nvSpPr>
          <p:spPr bwMode="auto">
            <a:xfrm rot="-2435986">
              <a:off x="2978" y="1681"/>
              <a:ext cx="17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999" name="Line 70"/>
            <p:cNvSpPr>
              <a:spLocks noChangeShapeType="1"/>
            </p:cNvSpPr>
            <p:nvPr/>
          </p:nvSpPr>
          <p:spPr bwMode="auto">
            <a:xfrm rot="19164014" flipV="1">
              <a:off x="2102" y="1446"/>
              <a:ext cx="62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0" name="Line 71"/>
            <p:cNvSpPr>
              <a:spLocks noChangeShapeType="1"/>
            </p:cNvSpPr>
            <p:nvPr/>
          </p:nvSpPr>
          <p:spPr bwMode="auto">
            <a:xfrm rot="-2435986">
              <a:off x="2336" y="1695"/>
              <a:ext cx="62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1" name="Line 72"/>
            <p:cNvSpPr>
              <a:spLocks noChangeShapeType="1"/>
            </p:cNvSpPr>
            <p:nvPr/>
          </p:nvSpPr>
          <p:spPr bwMode="auto">
            <a:xfrm rot="-2435986">
              <a:off x="2253" y="1726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7689" name="Text Box 73"/>
          <p:cNvSpPr txBox="1">
            <a:spLocks noChangeArrowheads="1"/>
          </p:cNvSpPr>
          <p:nvPr/>
        </p:nvSpPr>
        <p:spPr bwMode="auto">
          <a:xfrm>
            <a:off x="6094413" y="3830638"/>
            <a:ext cx="420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90</a:t>
            </a:r>
            <a:r>
              <a:rPr lang="en-US" sz="1400" b="0" baseline="30000">
                <a:latin typeface="Times New Roman" pitchFamily="18" charset="0"/>
              </a:rPr>
              <a:t>0</a:t>
            </a:r>
          </a:p>
        </p:txBody>
      </p:sp>
      <p:grpSp>
        <p:nvGrpSpPr>
          <p:cNvPr id="13" name="Group 74"/>
          <p:cNvGrpSpPr>
            <a:grpSpLocks/>
          </p:cNvGrpSpPr>
          <p:nvPr/>
        </p:nvGrpSpPr>
        <p:grpSpPr bwMode="auto">
          <a:xfrm>
            <a:off x="6813550" y="4389438"/>
            <a:ext cx="719138" cy="522287"/>
            <a:chOff x="2352" y="1044"/>
            <a:chExt cx="346" cy="252"/>
          </a:xfrm>
        </p:grpSpPr>
        <p:sp>
          <p:nvSpPr>
            <p:cNvPr id="38992" name="Line 75"/>
            <p:cNvSpPr>
              <a:spLocks noChangeShapeType="1"/>
            </p:cNvSpPr>
            <p:nvPr/>
          </p:nvSpPr>
          <p:spPr bwMode="auto">
            <a:xfrm flipH="1" flipV="1">
              <a:off x="2352" y="105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93" name="Group 76"/>
            <p:cNvGrpSpPr>
              <a:grpSpLocks/>
            </p:cNvGrpSpPr>
            <p:nvPr/>
          </p:nvGrpSpPr>
          <p:grpSpPr bwMode="auto">
            <a:xfrm>
              <a:off x="2400" y="1044"/>
              <a:ext cx="298" cy="204"/>
              <a:chOff x="2352" y="1008"/>
              <a:chExt cx="298" cy="204"/>
            </a:xfrm>
          </p:grpSpPr>
          <p:sp>
            <p:nvSpPr>
              <p:cNvPr id="38994" name="Text Box 77"/>
              <p:cNvSpPr txBox="1">
                <a:spLocks noChangeArrowheads="1"/>
              </p:cNvSpPr>
              <p:nvPr/>
            </p:nvSpPr>
            <p:spPr bwMode="auto">
              <a:xfrm>
                <a:off x="2352" y="1008"/>
                <a:ext cx="298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45</a:t>
                </a:r>
                <a:r>
                  <a:rPr lang="en-US" sz="1400" b="0" baseline="30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38995" name="Arc 78"/>
              <p:cNvSpPr>
                <a:spLocks/>
              </p:cNvSpPr>
              <p:nvPr/>
            </p:nvSpPr>
            <p:spPr bwMode="auto">
              <a:xfrm rot="4681729">
                <a:off x="2466" y="1068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7695" name="Line 79"/>
          <p:cNvSpPr>
            <a:spLocks noChangeShapeType="1"/>
          </p:cNvSpPr>
          <p:nvPr/>
        </p:nvSpPr>
        <p:spPr bwMode="auto">
          <a:xfrm flipV="1">
            <a:off x="6643688" y="3132138"/>
            <a:ext cx="0" cy="31908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96" name="Line 80"/>
          <p:cNvSpPr>
            <a:spLocks noChangeShapeType="1"/>
          </p:cNvSpPr>
          <p:nvPr/>
        </p:nvSpPr>
        <p:spPr bwMode="auto">
          <a:xfrm flipV="1">
            <a:off x="7640638" y="3132138"/>
            <a:ext cx="0" cy="22923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97" name="Line 81"/>
          <p:cNvSpPr>
            <a:spLocks noChangeShapeType="1"/>
          </p:cNvSpPr>
          <p:nvPr/>
        </p:nvSpPr>
        <p:spPr bwMode="auto">
          <a:xfrm flipV="1">
            <a:off x="8139113" y="3132138"/>
            <a:ext cx="0" cy="28908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98" name="Line 82"/>
          <p:cNvSpPr>
            <a:spLocks noChangeShapeType="1"/>
          </p:cNvSpPr>
          <p:nvPr/>
        </p:nvSpPr>
        <p:spPr bwMode="auto">
          <a:xfrm>
            <a:off x="5845175" y="3132138"/>
            <a:ext cx="23939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699" name="Line 83"/>
          <p:cNvSpPr>
            <a:spLocks noChangeShapeType="1"/>
          </p:cNvSpPr>
          <p:nvPr/>
        </p:nvSpPr>
        <p:spPr bwMode="auto">
          <a:xfrm>
            <a:off x="4548188" y="4029075"/>
            <a:ext cx="37909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6543675" y="3132138"/>
            <a:ext cx="1595438" cy="1382712"/>
            <a:chOff x="2232" y="408"/>
            <a:chExt cx="768" cy="666"/>
          </a:xfrm>
        </p:grpSpPr>
        <p:sp>
          <p:nvSpPr>
            <p:cNvPr id="38988" name="Oval 85"/>
            <p:cNvSpPr>
              <a:spLocks noChangeArrowheads="1"/>
            </p:cNvSpPr>
            <p:nvPr/>
          </p:nvSpPr>
          <p:spPr bwMode="auto">
            <a:xfrm>
              <a:off x="2712" y="4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9" name="Oval 86"/>
            <p:cNvSpPr>
              <a:spLocks noChangeArrowheads="1"/>
            </p:cNvSpPr>
            <p:nvPr/>
          </p:nvSpPr>
          <p:spPr bwMode="auto">
            <a:xfrm>
              <a:off x="2232" y="83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0" name="Oval 87"/>
            <p:cNvSpPr>
              <a:spLocks noChangeArrowheads="1"/>
            </p:cNvSpPr>
            <p:nvPr/>
          </p:nvSpPr>
          <p:spPr bwMode="auto">
            <a:xfrm>
              <a:off x="2520" y="101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1" name="Oval 88"/>
            <p:cNvSpPr>
              <a:spLocks noChangeArrowheads="1"/>
            </p:cNvSpPr>
            <p:nvPr/>
          </p:nvSpPr>
          <p:spPr bwMode="auto">
            <a:xfrm>
              <a:off x="2952" y="10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7121525" y="4675188"/>
            <a:ext cx="604838" cy="1573212"/>
            <a:chOff x="3675" y="1360"/>
            <a:chExt cx="291" cy="757"/>
          </a:xfrm>
        </p:grpSpPr>
        <p:sp>
          <p:nvSpPr>
            <p:cNvPr id="38986" name="Text Box 90"/>
            <p:cNvSpPr txBox="1">
              <a:spLocks noChangeArrowheads="1"/>
            </p:cNvSpPr>
            <p:nvPr/>
          </p:nvSpPr>
          <p:spPr bwMode="auto">
            <a:xfrm rot="-2435986">
              <a:off x="3675" y="1360"/>
              <a:ext cx="1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987" name="Line 91"/>
            <p:cNvSpPr>
              <a:spLocks noChangeShapeType="1"/>
            </p:cNvSpPr>
            <p:nvPr/>
          </p:nvSpPr>
          <p:spPr bwMode="auto">
            <a:xfrm rot="-2435986">
              <a:off x="3966" y="1397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7708" name="Line 92"/>
          <p:cNvSpPr>
            <a:spLocks noChangeShapeType="1"/>
          </p:cNvSpPr>
          <p:nvPr/>
        </p:nvSpPr>
        <p:spPr bwMode="auto">
          <a:xfrm flipV="1">
            <a:off x="7204075" y="3157538"/>
            <a:ext cx="0" cy="17938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709" name="Text Box 93"/>
          <p:cNvSpPr txBox="1">
            <a:spLocks noChangeArrowheads="1"/>
          </p:cNvSpPr>
          <p:nvPr/>
        </p:nvSpPr>
        <p:spPr bwMode="auto">
          <a:xfrm>
            <a:off x="6842125" y="4229100"/>
            <a:ext cx="3540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>
                <a:latin typeface="Times New Roman" pitchFamily="18" charset="0"/>
              </a:rPr>
              <a:t>c’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67710" name="Line 94"/>
          <p:cNvSpPr>
            <a:spLocks noChangeShapeType="1"/>
          </p:cNvSpPr>
          <p:nvPr/>
        </p:nvSpPr>
        <p:spPr bwMode="auto">
          <a:xfrm>
            <a:off x="6643688" y="4029075"/>
            <a:ext cx="598487" cy="398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711" name="Line 95"/>
          <p:cNvSpPr>
            <a:spLocks noChangeShapeType="1"/>
          </p:cNvSpPr>
          <p:nvPr/>
        </p:nvSpPr>
        <p:spPr bwMode="auto">
          <a:xfrm>
            <a:off x="7242175" y="4427538"/>
            <a:ext cx="8969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712" name="Line 96"/>
          <p:cNvSpPr>
            <a:spLocks noChangeShapeType="1"/>
          </p:cNvSpPr>
          <p:nvPr/>
        </p:nvSpPr>
        <p:spPr bwMode="auto">
          <a:xfrm flipH="1" flipV="1">
            <a:off x="7640638" y="3132138"/>
            <a:ext cx="498475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713" name="Line 97"/>
          <p:cNvSpPr>
            <a:spLocks noChangeShapeType="1"/>
          </p:cNvSpPr>
          <p:nvPr/>
        </p:nvSpPr>
        <p:spPr bwMode="auto">
          <a:xfrm flipH="1">
            <a:off x="6643688" y="3132138"/>
            <a:ext cx="996950" cy="896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714" name="Line 98"/>
          <p:cNvSpPr>
            <a:spLocks noChangeShapeType="1"/>
          </p:cNvSpPr>
          <p:nvPr/>
        </p:nvSpPr>
        <p:spPr bwMode="auto">
          <a:xfrm flipH="1">
            <a:off x="5321300" y="3032125"/>
            <a:ext cx="498475" cy="12969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" name="Group 99"/>
          <p:cNvGrpSpPr>
            <a:grpSpLocks/>
          </p:cNvGrpSpPr>
          <p:nvPr/>
        </p:nvGrpSpPr>
        <p:grpSpPr bwMode="auto">
          <a:xfrm>
            <a:off x="5727700" y="3017838"/>
            <a:ext cx="608013" cy="1449387"/>
            <a:chOff x="3609" y="1193"/>
            <a:chExt cx="293" cy="698"/>
          </a:xfrm>
        </p:grpSpPr>
        <p:sp>
          <p:nvSpPr>
            <p:cNvPr id="38981" name="Text Box 100"/>
            <p:cNvSpPr txBox="1">
              <a:spLocks noChangeArrowheads="1"/>
            </p:cNvSpPr>
            <p:nvPr/>
          </p:nvSpPr>
          <p:spPr bwMode="auto">
            <a:xfrm rot="1021896">
              <a:off x="3628" y="1701"/>
              <a:ext cx="17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38982" name="Text Box 101"/>
            <p:cNvSpPr txBox="1">
              <a:spLocks noChangeArrowheads="1"/>
            </p:cNvSpPr>
            <p:nvPr/>
          </p:nvSpPr>
          <p:spPr bwMode="auto">
            <a:xfrm rot="1021896">
              <a:off x="3721" y="1729"/>
              <a:ext cx="16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38983" name="Text Box 102"/>
            <p:cNvSpPr txBox="1">
              <a:spLocks noChangeArrowheads="1"/>
            </p:cNvSpPr>
            <p:nvPr/>
          </p:nvSpPr>
          <p:spPr bwMode="auto">
            <a:xfrm rot="1021896">
              <a:off x="3609" y="1193"/>
              <a:ext cx="17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o’</a:t>
              </a:r>
            </a:p>
          </p:txBody>
        </p:sp>
        <p:sp>
          <p:nvSpPr>
            <p:cNvPr id="38984" name="Line 103"/>
            <p:cNvSpPr>
              <a:spLocks noChangeShapeType="1"/>
            </p:cNvSpPr>
            <p:nvPr/>
          </p:nvSpPr>
          <p:spPr bwMode="auto">
            <a:xfrm>
              <a:off x="3644" y="1249"/>
              <a:ext cx="0" cy="6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5" name="Arc 104"/>
            <p:cNvSpPr>
              <a:spLocks/>
            </p:cNvSpPr>
            <p:nvPr/>
          </p:nvSpPr>
          <p:spPr bwMode="auto">
            <a:xfrm>
              <a:off x="3662" y="164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7721" name="Line 105"/>
          <p:cNvSpPr>
            <a:spLocks noChangeShapeType="1"/>
          </p:cNvSpPr>
          <p:nvPr/>
        </p:nvSpPr>
        <p:spPr bwMode="auto">
          <a:xfrm flipH="1" flipV="1">
            <a:off x="6643688" y="4029075"/>
            <a:ext cx="1495425" cy="3984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722" name="Line 106"/>
          <p:cNvSpPr>
            <a:spLocks noChangeShapeType="1"/>
          </p:cNvSpPr>
          <p:nvPr/>
        </p:nvSpPr>
        <p:spPr bwMode="auto">
          <a:xfrm flipV="1">
            <a:off x="7242175" y="3132138"/>
            <a:ext cx="398463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" name="Group 107"/>
          <p:cNvGrpSpPr>
            <a:grpSpLocks/>
          </p:cNvGrpSpPr>
          <p:nvPr/>
        </p:nvGrpSpPr>
        <p:grpSpPr bwMode="auto">
          <a:xfrm>
            <a:off x="6343650" y="2782888"/>
            <a:ext cx="2122488" cy="1614487"/>
            <a:chOff x="2112" y="264"/>
            <a:chExt cx="1021" cy="777"/>
          </a:xfrm>
        </p:grpSpPr>
        <p:sp>
          <p:nvSpPr>
            <p:cNvPr id="38978" name="Text Box 108"/>
            <p:cNvSpPr txBox="1">
              <a:spLocks noChangeArrowheads="1"/>
            </p:cNvSpPr>
            <p:nvPr/>
          </p:nvSpPr>
          <p:spPr bwMode="auto">
            <a:xfrm>
              <a:off x="2112" y="672"/>
              <a:ext cx="18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979" name="Text Box 109"/>
            <p:cNvSpPr txBox="1">
              <a:spLocks noChangeArrowheads="1"/>
            </p:cNvSpPr>
            <p:nvPr/>
          </p:nvSpPr>
          <p:spPr bwMode="auto">
            <a:xfrm>
              <a:off x="2688" y="264"/>
              <a:ext cx="18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o’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980" name="Text Box 110"/>
            <p:cNvSpPr txBox="1">
              <a:spLocks noChangeArrowheads="1"/>
            </p:cNvSpPr>
            <p:nvPr/>
          </p:nvSpPr>
          <p:spPr bwMode="auto">
            <a:xfrm>
              <a:off x="2945" y="894"/>
              <a:ext cx="18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9" name="Group 111"/>
          <p:cNvGrpSpPr>
            <a:grpSpLocks/>
          </p:cNvGrpSpPr>
          <p:nvPr/>
        </p:nvGrpSpPr>
        <p:grpSpPr bwMode="auto">
          <a:xfrm>
            <a:off x="28575" y="1371600"/>
            <a:ext cx="2105025" cy="4038600"/>
            <a:chOff x="18" y="864"/>
            <a:chExt cx="1326" cy="2544"/>
          </a:xfrm>
        </p:grpSpPr>
        <p:sp>
          <p:nvSpPr>
            <p:cNvPr id="38976" name="Rectangle 112"/>
            <p:cNvSpPr>
              <a:spLocks noChangeArrowheads="1"/>
            </p:cNvSpPr>
            <p:nvPr/>
          </p:nvSpPr>
          <p:spPr bwMode="auto">
            <a:xfrm>
              <a:off x="18" y="864"/>
              <a:ext cx="1248" cy="25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7" name="Text Box 113"/>
            <p:cNvSpPr txBox="1">
              <a:spLocks noChangeArrowheads="1"/>
            </p:cNvSpPr>
            <p:nvPr/>
          </p:nvSpPr>
          <p:spPr bwMode="auto">
            <a:xfrm>
              <a:off x="24" y="864"/>
              <a:ext cx="1320" cy="2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 i="1">
                  <a:solidFill>
                    <a:srgbClr val="FF0000"/>
                  </a:solidFill>
                  <a:latin typeface="Times New Roman" pitchFamily="18" charset="0"/>
                </a:rPr>
                <a:t>IMPORTANT: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Tetrahedron is a 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special type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of triangular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pyramid in which 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base sides &amp; 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slant edges are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equal in length.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Solid of four faces.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Like cube it is also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described by One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 dimension only..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Axis length </a:t>
              </a:r>
            </a:p>
            <a:p>
              <a:pPr eaLnBrk="1" hangingPunct="1"/>
              <a:r>
                <a:rPr lang="en-US" sz="1800" i="1">
                  <a:solidFill>
                    <a:schemeClr val="accent2"/>
                  </a:solidFill>
                  <a:latin typeface="Times New Roman" pitchFamily="18" charset="0"/>
                </a:rPr>
                <a:t>generally not given.</a:t>
              </a:r>
            </a:p>
          </p:txBody>
        </p:sp>
      </p:grpSp>
      <p:grpSp>
        <p:nvGrpSpPr>
          <p:cNvPr id="20" name="Group 114"/>
          <p:cNvGrpSpPr>
            <a:grpSpLocks/>
          </p:cNvGrpSpPr>
          <p:nvPr/>
        </p:nvGrpSpPr>
        <p:grpSpPr bwMode="auto">
          <a:xfrm>
            <a:off x="3657600" y="0"/>
            <a:ext cx="5505450" cy="2505075"/>
            <a:chOff x="2304" y="0"/>
            <a:chExt cx="3468" cy="1578"/>
          </a:xfrm>
        </p:grpSpPr>
        <p:sp>
          <p:nvSpPr>
            <p:cNvPr id="38974" name="AutoShape 115"/>
            <p:cNvSpPr>
              <a:spLocks noChangeArrowheads="1"/>
            </p:cNvSpPr>
            <p:nvPr/>
          </p:nvSpPr>
          <p:spPr bwMode="auto">
            <a:xfrm>
              <a:off x="2304" y="0"/>
              <a:ext cx="3465" cy="1488"/>
            </a:xfrm>
            <a:prstGeom prst="wedgeRoundRectCallout">
              <a:avLst>
                <a:gd name="adj1" fmla="val -42208"/>
                <a:gd name="adj2" fmla="val 70028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38975" name="Text Box 116"/>
            <p:cNvSpPr txBox="1">
              <a:spLocks noChangeArrowheads="1"/>
            </p:cNvSpPr>
            <p:nvPr/>
          </p:nvSpPr>
          <p:spPr bwMode="auto">
            <a:xfrm>
              <a:off x="2352" y="0"/>
              <a:ext cx="34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      Solution Steps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As it is resting assume it standing on Hp.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Begin with Tv , an equilateral triangle as side case as shown: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First project base points of Fv on xy, name those &amp; axis line.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From a’ with TL of edge, 50 mm, cut on axis line &amp; mark o’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(as axis is not known, o’ is finalized by slant edge length)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Then complete Fv.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In 2</a:t>
              </a:r>
              <a:r>
                <a:rPr lang="en-US" baseline="30000">
                  <a:solidFill>
                    <a:srgbClr val="FF0000"/>
                  </a:solidFill>
                  <a:latin typeface="Times New Roman" pitchFamily="18" charset="0"/>
                </a:rPr>
                <a:t>nd</a:t>
              </a:r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 Fv make face o’b’c’ vertical as said in problem.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And like all previous problems solve completely. </a:t>
              </a:r>
            </a:p>
            <a:p>
              <a:pPr eaLnBrk="1" hangingPunct="1"/>
              <a:endParaRPr lang="en-US" sz="14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8967" name="Group 13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8968" name="AutoShape 133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9" name="AutoShape 13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0" name="AutoShape 13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1" name="AutoShape 13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2" name="AutoShape 13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3" name="AutoShape 13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0990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6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6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6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6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6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6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6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6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6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67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67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36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67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67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367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67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367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367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6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6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6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6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36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6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36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6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7" dur="500"/>
                                        <p:tgtEl>
                                          <p:spTgt spid="36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2" dur="500"/>
                                        <p:tgtEl>
                                          <p:spTgt spid="36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7" dur="500"/>
                                        <p:tgtEl>
                                          <p:spTgt spid="36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67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67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36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36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0" dur="500"/>
                                        <p:tgtEl>
                                          <p:spTgt spid="36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5" dur="500"/>
                                        <p:tgtEl>
                                          <p:spTgt spid="36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 autoUpdateAnimBg="0"/>
      <p:bldP spid="367622" grpId="0" animBg="1"/>
      <p:bldP spid="367623" grpId="0" animBg="1"/>
      <p:bldP spid="367624" grpId="0" animBg="1"/>
      <p:bldP spid="367625" grpId="0" animBg="1"/>
      <p:bldP spid="367626" grpId="0" animBg="1"/>
      <p:bldP spid="367627" grpId="0" animBg="1"/>
      <p:bldP spid="367628" grpId="0" animBg="1"/>
      <p:bldP spid="367629" grpId="0" autoUpdateAnimBg="0"/>
      <p:bldP spid="367630" grpId="0" animBg="1"/>
      <p:bldP spid="367631" grpId="0" animBg="1"/>
      <p:bldP spid="367632" grpId="0" animBg="1"/>
      <p:bldP spid="367633" grpId="0" animBg="1"/>
      <p:bldP spid="367634" grpId="0" animBg="1"/>
      <p:bldP spid="367635" grpId="0" animBg="1"/>
      <p:bldP spid="367636" grpId="0" animBg="1"/>
      <p:bldP spid="367637" grpId="0" animBg="1"/>
      <p:bldP spid="367638" grpId="0" animBg="1"/>
      <p:bldP spid="367639" grpId="0" animBg="1"/>
      <p:bldP spid="367640" grpId="0" animBg="1"/>
      <p:bldP spid="367641" grpId="0" autoUpdateAnimBg="0"/>
      <p:bldP spid="367689" grpId="0" autoUpdateAnimBg="0"/>
      <p:bldP spid="367695" grpId="0" animBg="1"/>
      <p:bldP spid="367696" grpId="0" animBg="1"/>
      <p:bldP spid="367697" grpId="0" animBg="1"/>
      <p:bldP spid="367698" grpId="0" animBg="1"/>
      <p:bldP spid="367699" grpId="0" animBg="1"/>
      <p:bldP spid="367708" grpId="0" animBg="1"/>
      <p:bldP spid="367709" grpId="0" autoUpdateAnimBg="0"/>
      <p:bldP spid="367710" grpId="0" animBg="1"/>
      <p:bldP spid="367711" grpId="0" animBg="1"/>
      <p:bldP spid="367712" grpId="0" animBg="1"/>
      <p:bldP spid="367713" grpId="0" animBg="1"/>
      <p:bldP spid="367714" grpId="0" animBg="1"/>
      <p:bldP spid="367721" grpId="0" animBg="1"/>
      <p:bldP spid="3677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777875" y="1041400"/>
            <a:ext cx="7245350" cy="4133850"/>
            <a:chOff x="490" y="656"/>
            <a:chExt cx="4564" cy="2604"/>
          </a:xfrm>
        </p:grpSpPr>
        <p:sp>
          <p:nvSpPr>
            <p:cNvPr id="39950" name="Text Box 3"/>
            <p:cNvSpPr txBox="1">
              <a:spLocks noChangeArrowheads="1"/>
            </p:cNvSpPr>
            <p:nvPr/>
          </p:nvSpPr>
          <p:spPr bwMode="auto">
            <a:xfrm>
              <a:off x="490" y="656"/>
              <a:ext cx="4564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FREELY SUSPENDED SOLIDS:</a:t>
              </a:r>
            </a:p>
            <a:p>
              <a:pPr algn="ctr" eaLnBrk="1" hangingPunct="1"/>
              <a:r>
                <a:rPr lang="en-US" sz="1800">
                  <a:latin typeface="Times New Roman" pitchFamily="18" charset="0"/>
                </a:rPr>
                <a:t>Positions of CG, on axis, from base, for different solids are shown below.</a:t>
              </a:r>
              <a:endParaRPr lang="en-US" sz="18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9951" name="Rectangle 4"/>
            <p:cNvSpPr>
              <a:spLocks noChangeArrowheads="1"/>
            </p:cNvSpPr>
            <p:nvPr/>
          </p:nvSpPr>
          <p:spPr bwMode="auto">
            <a:xfrm>
              <a:off x="1163" y="1417"/>
              <a:ext cx="820" cy="14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AutoShape 5"/>
            <p:cNvSpPr>
              <a:spLocks noChangeArrowheads="1"/>
            </p:cNvSpPr>
            <p:nvPr/>
          </p:nvSpPr>
          <p:spPr bwMode="auto">
            <a:xfrm>
              <a:off x="3325" y="1417"/>
              <a:ext cx="1119" cy="141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Line 6"/>
            <p:cNvSpPr>
              <a:spLocks noChangeShapeType="1"/>
            </p:cNvSpPr>
            <p:nvPr/>
          </p:nvSpPr>
          <p:spPr bwMode="auto">
            <a:xfrm>
              <a:off x="2132" y="1417"/>
              <a:ext cx="11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Line 7"/>
            <p:cNvSpPr>
              <a:spLocks noChangeShapeType="1"/>
            </p:cNvSpPr>
            <p:nvPr/>
          </p:nvSpPr>
          <p:spPr bwMode="auto">
            <a:xfrm>
              <a:off x="2058" y="2834"/>
              <a:ext cx="12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8"/>
            <p:cNvSpPr>
              <a:spLocks noChangeShapeType="1"/>
            </p:cNvSpPr>
            <p:nvPr/>
          </p:nvSpPr>
          <p:spPr bwMode="auto">
            <a:xfrm>
              <a:off x="2729" y="1417"/>
              <a:ext cx="0" cy="14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Text Box 9"/>
            <p:cNvSpPr txBox="1">
              <a:spLocks noChangeArrowheads="1"/>
            </p:cNvSpPr>
            <p:nvPr/>
          </p:nvSpPr>
          <p:spPr bwMode="auto">
            <a:xfrm>
              <a:off x="2497" y="1924"/>
              <a:ext cx="20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39957" name="Text Box 10"/>
            <p:cNvSpPr txBox="1">
              <a:spLocks noChangeArrowheads="1"/>
            </p:cNvSpPr>
            <p:nvPr/>
          </p:nvSpPr>
          <p:spPr bwMode="auto">
            <a:xfrm>
              <a:off x="576" y="2345"/>
              <a:ext cx="30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H/2</a:t>
              </a:r>
            </a:p>
          </p:txBody>
        </p:sp>
        <p:sp>
          <p:nvSpPr>
            <p:cNvPr id="39958" name="Text Box 11"/>
            <p:cNvSpPr txBox="1">
              <a:spLocks noChangeArrowheads="1"/>
            </p:cNvSpPr>
            <p:nvPr/>
          </p:nvSpPr>
          <p:spPr bwMode="auto">
            <a:xfrm>
              <a:off x="4615" y="2543"/>
              <a:ext cx="30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H/4</a:t>
              </a:r>
            </a:p>
          </p:txBody>
        </p:sp>
        <p:sp>
          <p:nvSpPr>
            <p:cNvPr id="39959" name="Line 12"/>
            <p:cNvSpPr>
              <a:spLocks noChangeShapeType="1"/>
            </p:cNvSpPr>
            <p:nvPr/>
          </p:nvSpPr>
          <p:spPr bwMode="auto">
            <a:xfrm>
              <a:off x="1564" y="1361"/>
              <a:ext cx="0" cy="14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13"/>
            <p:cNvSpPr>
              <a:spLocks noChangeShapeType="1"/>
            </p:cNvSpPr>
            <p:nvPr/>
          </p:nvSpPr>
          <p:spPr bwMode="auto">
            <a:xfrm>
              <a:off x="3875" y="1380"/>
              <a:ext cx="0" cy="14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14"/>
            <p:cNvSpPr>
              <a:spLocks noChangeShapeType="1"/>
            </p:cNvSpPr>
            <p:nvPr/>
          </p:nvSpPr>
          <p:spPr bwMode="auto">
            <a:xfrm>
              <a:off x="865" y="2834"/>
              <a:ext cx="3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15"/>
            <p:cNvSpPr>
              <a:spLocks noChangeShapeType="1"/>
            </p:cNvSpPr>
            <p:nvPr/>
          </p:nvSpPr>
          <p:spPr bwMode="auto">
            <a:xfrm>
              <a:off x="790" y="2098"/>
              <a:ext cx="8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Line 16"/>
            <p:cNvSpPr>
              <a:spLocks noChangeShapeType="1"/>
            </p:cNvSpPr>
            <p:nvPr/>
          </p:nvSpPr>
          <p:spPr bwMode="auto">
            <a:xfrm>
              <a:off x="3847" y="2461"/>
              <a:ext cx="11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17"/>
            <p:cNvSpPr>
              <a:spLocks noChangeShapeType="1"/>
            </p:cNvSpPr>
            <p:nvPr/>
          </p:nvSpPr>
          <p:spPr bwMode="auto">
            <a:xfrm>
              <a:off x="3847" y="2834"/>
              <a:ext cx="11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Line 18"/>
            <p:cNvSpPr>
              <a:spLocks noChangeShapeType="1"/>
            </p:cNvSpPr>
            <p:nvPr/>
          </p:nvSpPr>
          <p:spPr bwMode="auto">
            <a:xfrm>
              <a:off x="4593" y="2461"/>
              <a:ext cx="0" cy="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Line 19"/>
            <p:cNvSpPr>
              <a:spLocks noChangeShapeType="1"/>
            </p:cNvSpPr>
            <p:nvPr/>
          </p:nvSpPr>
          <p:spPr bwMode="auto">
            <a:xfrm>
              <a:off x="939" y="2089"/>
              <a:ext cx="0" cy="7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Text Box 20"/>
            <p:cNvSpPr txBox="1">
              <a:spLocks noChangeArrowheads="1"/>
            </p:cNvSpPr>
            <p:nvPr/>
          </p:nvSpPr>
          <p:spPr bwMode="auto">
            <a:xfrm>
              <a:off x="934" y="2893"/>
              <a:ext cx="126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GROUP A SOLIDS</a:t>
              </a:r>
            </a:p>
            <a:p>
              <a:pPr eaLnBrk="1" hangingPunct="1"/>
              <a:r>
                <a:rPr lang="en-US">
                  <a:latin typeface="Times New Roman" pitchFamily="18" charset="0"/>
                </a:rPr>
                <a:t>( Cylinder &amp; Prisms)</a:t>
              </a:r>
            </a:p>
          </p:txBody>
        </p:sp>
        <p:sp>
          <p:nvSpPr>
            <p:cNvPr id="39968" name="Text Box 21"/>
            <p:cNvSpPr txBox="1">
              <a:spLocks noChangeArrowheads="1"/>
            </p:cNvSpPr>
            <p:nvPr/>
          </p:nvSpPr>
          <p:spPr bwMode="auto">
            <a:xfrm>
              <a:off x="3263" y="2893"/>
              <a:ext cx="1249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</a:rPr>
                <a:t>GROUP B SOLIDS</a:t>
              </a:r>
            </a:p>
            <a:p>
              <a:pPr eaLnBrk="1" hangingPunct="1"/>
              <a:r>
                <a:rPr lang="en-US">
                  <a:latin typeface="Times New Roman" pitchFamily="18" charset="0"/>
                </a:rPr>
                <a:t>( Cone  &amp; Pyramids)</a:t>
              </a:r>
            </a:p>
          </p:txBody>
        </p:sp>
      </p:grpSp>
      <p:sp>
        <p:nvSpPr>
          <p:cNvPr id="39939" name="Text Box 22"/>
          <p:cNvSpPr txBox="1">
            <a:spLocks noChangeArrowheads="1"/>
          </p:cNvSpPr>
          <p:nvPr/>
        </p:nvSpPr>
        <p:spPr bwMode="auto">
          <a:xfrm>
            <a:off x="2514600" y="320040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  <a:latin typeface="Times New Roman" pitchFamily="18" charset="0"/>
              </a:rPr>
              <a:t>CG</a:t>
            </a:r>
          </a:p>
        </p:txBody>
      </p:sp>
      <p:sp>
        <p:nvSpPr>
          <p:cNvPr id="39940" name="Text Box 23"/>
          <p:cNvSpPr txBox="1">
            <a:spLocks noChangeArrowheads="1"/>
          </p:cNvSpPr>
          <p:nvPr/>
        </p:nvSpPr>
        <p:spPr bwMode="auto">
          <a:xfrm>
            <a:off x="5715000" y="373380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  <a:latin typeface="Times New Roman" pitchFamily="18" charset="0"/>
              </a:rPr>
              <a:t>CG</a:t>
            </a:r>
          </a:p>
        </p:txBody>
      </p:sp>
      <p:sp>
        <p:nvSpPr>
          <p:cNvPr id="39941" name="Oval 24"/>
          <p:cNvSpPr>
            <a:spLocks noChangeArrowheads="1"/>
          </p:cNvSpPr>
          <p:nvPr/>
        </p:nvSpPr>
        <p:spPr bwMode="auto">
          <a:xfrm>
            <a:off x="2438400" y="3276600"/>
            <a:ext cx="76200" cy="76200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25"/>
          <p:cNvSpPr>
            <a:spLocks noChangeArrowheads="1"/>
          </p:cNvSpPr>
          <p:nvPr/>
        </p:nvSpPr>
        <p:spPr bwMode="auto">
          <a:xfrm>
            <a:off x="6096000" y="3886200"/>
            <a:ext cx="76200" cy="76200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3" name="Group 4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9944" name="AutoShape 42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AutoShape 4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AutoShape 4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AutoShape 4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AutoShape 4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AutoShape 4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4075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AutoShape 2"/>
          <p:cNvSpPr>
            <a:spLocks noChangeArrowheads="1"/>
          </p:cNvSpPr>
          <p:nvPr/>
        </p:nvSpPr>
        <p:spPr bwMode="auto">
          <a:xfrm rot="-7545332">
            <a:off x="3555207" y="4217193"/>
            <a:ext cx="1066800" cy="1014413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715" name="Line 3"/>
          <p:cNvSpPr>
            <a:spLocks noChangeShapeType="1"/>
          </p:cNvSpPr>
          <p:nvPr/>
        </p:nvSpPr>
        <p:spPr bwMode="auto">
          <a:xfrm>
            <a:off x="2819400" y="38862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2647950" y="373380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X</a:t>
            </a:r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8442325" y="3592513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Y</a:t>
            </a:r>
          </a:p>
        </p:txBody>
      </p:sp>
      <p:sp>
        <p:nvSpPr>
          <p:cNvPr id="371718" name="Line 6"/>
          <p:cNvSpPr>
            <a:spLocks noChangeShapeType="1"/>
          </p:cNvSpPr>
          <p:nvPr/>
        </p:nvSpPr>
        <p:spPr bwMode="auto">
          <a:xfrm flipH="1">
            <a:off x="4114800" y="4191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19" name="Line 7"/>
          <p:cNvSpPr>
            <a:spLocks noChangeShapeType="1"/>
          </p:cNvSpPr>
          <p:nvPr/>
        </p:nvSpPr>
        <p:spPr bwMode="auto">
          <a:xfrm>
            <a:off x="3657600" y="4343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0" name="Line 8"/>
          <p:cNvSpPr>
            <a:spLocks noChangeShapeType="1"/>
          </p:cNvSpPr>
          <p:nvPr/>
        </p:nvSpPr>
        <p:spPr bwMode="auto">
          <a:xfrm flipH="1" flipV="1">
            <a:off x="4114800" y="4724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1" name="Line 9"/>
          <p:cNvSpPr>
            <a:spLocks noChangeShapeType="1"/>
          </p:cNvSpPr>
          <p:nvPr/>
        </p:nvSpPr>
        <p:spPr bwMode="auto">
          <a:xfrm flipV="1">
            <a:off x="3657600" y="4724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>
            <a:off x="4114800" y="47148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 flipV="1">
            <a:off x="36576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4" name="Line 12"/>
          <p:cNvSpPr>
            <a:spLocks noChangeShapeType="1"/>
          </p:cNvSpPr>
          <p:nvPr/>
        </p:nvSpPr>
        <p:spPr bwMode="auto">
          <a:xfrm flipV="1">
            <a:off x="4114800" y="24003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5" name="Line 13"/>
          <p:cNvSpPr>
            <a:spLocks noChangeShapeType="1"/>
          </p:cNvSpPr>
          <p:nvPr/>
        </p:nvSpPr>
        <p:spPr bwMode="auto">
          <a:xfrm flipV="1">
            <a:off x="42672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6" name="Line 14"/>
          <p:cNvSpPr>
            <a:spLocks noChangeShapeType="1"/>
          </p:cNvSpPr>
          <p:nvPr/>
        </p:nvSpPr>
        <p:spPr bwMode="auto">
          <a:xfrm flipV="1">
            <a:off x="4676775" y="38671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7" name="Line 15"/>
          <p:cNvSpPr>
            <a:spLocks noChangeShapeType="1"/>
          </p:cNvSpPr>
          <p:nvPr/>
        </p:nvSpPr>
        <p:spPr bwMode="auto">
          <a:xfrm flipH="1">
            <a:off x="3657600" y="2438400"/>
            <a:ext cx="45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8" name="Line 16"/>
          <p:cNvSpPr>
            <a:spLocks noChangeShapeType="1"/>
          </p:cNvSpPr>
          <p:nvPr/>
        </p:nvSpPr>
        <p:spPr bwMode="auto">
          <a:xfrm rot="-69725">
            <a:off x="4133850" y="2438400"/>
            <a:ext cx="533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9" name="Line 17"/>
          <p:cNvSpPr>
            <a:spLocks noChangeShapeType="1"/>
          </p:cNvSpPr>
          <p:nvPr/>
        </p:nvSpPr>
        <p:spPr bwMode="auto">
          <a:xfrm>
            <a:off x="4114800" y="24384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438525" y="2238375"/>
            <a:ext cx="1541463" cy="1743075"/>
            <a:chOff x="822" y="1026"/>
            <a:chExt cx="971" cy="1098"/>
          </a:xfrm>
        </p:grpSpPr>
        <p:sp>
          <p:nvSpPr>
            <p:cNvPr id="41102" name="Text Box 19"/>
            <p:cNvSpPr txBox="1">
              <a:spLocks noChangeArrowheads="1"/>
            </p:cNvSpPr>
            <p:nvPr/>
          </p:nvSpPr>
          <p:spPr bwMode="auto">
            <a:xfrm>
              <a:off x="822" y="1932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41103" name="Text Box 20"/>
            <p:cNvSpPr txBox="1">
              <a:spLocks noChangeArrowheads="1"/>
            </p:cNvSpPr>
            <p:nvPr/>
          </p:nvSpPr>
          <p:spPr bwMode="auto">
            <a:xfrm>
              <a:off x="1584" y="1920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d’</a:t>
              </a:r>
            </a:p>
          </p:txBody>
        </p:sp>
        <p:sp>
          <p:nvSpPr>
            <p:cNvPr id="41104" name="Text Box 21"/>
            <p:cNvSpPr txBox="1">
              <a:spLocks noChangeArrowheads="1"/>
            </p:cNvSpPr>
            <p:nvPr/>
          </p:nvSpPr>
          <p:spPr bwMode="auto">
            <a:xfrm>
              <a:off x="1296" y="1914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e’</a:t>
              </a:r>
            </a:p>
          </p:txBody>
        </p:sp>
        <p:sp>
          <p:nvSpPr>
            <p:cNvPr id="41105" name="Text Box 22"/>
            <p:cNvSpPr txBox="1">
              <a:spLocks noChangeArrowheads="1"/>
            </p:cNvSpPr>
            <p:nvPr/>
          </p:nvSpPr>
          <p:spPr bwMode="auto">
            <a:xfrm>
              <a:off x="1200" y="1920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41106" name="Text Box 23"/>
            <p:cNvSpPr txBox="1">
              <a:spLocks noChangeArrowheads="1"/>
            </p:cNvSpPr>
            <p:nvPr/>
          </p:nvSpPr>
          <p:spPr bwMode="auto">
            <a:xfrm>
              <a:off x="960" y="1920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41107" name="Text Box 24"/>
            <p:cNvSpPr txBox="1">
              <a:spLocks noChangeArrowheads="1"/>
            </p:cNvSpPr>
            <p:nvPr/>
          </p:nvSpPr>
          <p:spPr bwMode="auto">
            <a:xfrm>
              <a:off x="1200" y="1026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o’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429000" y="3971925"/>
            <a:ext cx="1473200" cy="1438275"/>
            <a:chOff x="816" y="2118"/>
            <a:chExt cx="928" cy="906"/>
          </a:xfrm>
        </p:grpSpPr>
        <p:sp>
          <p:nvSpPr>
            <p:cNvPr id="41096" name="Text Box 26"/>
            <p:cNvSpPr txBox="1">
              <a:spLocks noChangeArrowheads="1"/>
            </p:cNvSpPr>
            <p:nvPr/>
          </p:nvSpPr>
          <p:spPr bwMode="auto">
            <a:xfrm>
              <a:off x="816" y="2304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1097" name="Text Box 27"/>
            <p:cNvSpPr txBox="1">
              <a:spLocks noChangeArrowheads="1"/>
            </p:cNvSpPr>
            <p:nvPr/>
          </p:nvSpPr>
          <p:spPr bwMode="auto">
            <a:xfrm>
              <a:off x="828" y="264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1098" name="Text Box 28"/>
            <p:cNvSpPr txBox="1">
              <a:spLocks noChangeArrowheads="1"/>
            </p:cNvSpPr>
            <p:nvPr/>
          </p:nvSpPr>
          <p:spPr bwMode="auto">
            <a:xfrm>
              <a:off x="1248" y="2832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1099" name="Text Box 29"/>
            <p:cNvSpPr txBox="1">
              <a:spLocks noChangeArrowheads="1"/>
            </p:cNvSpPr>
            <p:nvPr/>
          </p:nvSpPr>
          <p:spPr bwMode="auto">
            <a:xfrm>
              <a:off x="1572" y="246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1100" name="Text Box 30"/>
            <p:cNvSpPr txBox="1">
              <a:spLocks noChangeArrowheads="1"/>
            </p:cNvSpPr>
            <p:nvPr/>
          </p:nvSpPr>
          <p:spPr bwMode="auto">
            <a:xfrm>
              <a:off x="1320" y="2118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41101" name="Text Box 31"/>
            <p:cNvSpPr txBox="1">
              <a:spLocks noChangeArrowheads="1"/>
            </p:cNvSpPr>
            <p:nvPr/>
          </p:nvSpPr>
          <p:spPr bwMode="auto">
            <a:xfrm>
              <a:off x="1080" y="248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371744" name="Oval 32"/>
          <p:cNvSpPr>
            <a:spLocks noChangeArrowheads="1"/>
          </p:cNvSpPr>
          <p:nvPr/>
        </p:nvSpPr>
        <p:spPr bwMode="auto">
          <a:xfrm>
            <a:off x="4067175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745" name="Text Box 33"/>
          <p:cNvSpPr txBox="1">
            <a:spLocks noChangeArrowheads="1"/>
          </p:cNvSpPr>
          <p:nvPr/>
        </p:nvSpPr>
        <p:spPr bwMode="auto">
          <a:xfrm>
            <a:off x="3867150" y="327660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g’</a:t>
            </a:r>
          </a:p>
        </p:txBody>
      </p:sp>
      <p:sp>
        <p:nvSpPr>
          <p:cNvPr id="371746" name="Line 34"/>
          <p:cNvSpPr>
            <a:spLocks noChangeShapeType="1"/>
          </p:cNvSpPr>
          <p:nvPr/>
        </p:nvSpPr>
        <p:spPr bwMode="auto">
          <a:xfrm flipH="1">
            <a:off x="3200400" y="35433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47" name="Line 35"/>
          <p:cNvSpPr>
            <a:spLocks noChangeShapeType="1"/>
          </p:cNvSpPr>
          <p:nvPr/>
        </p:nvSpPr>
        <p:spPr bwMode="auto">
          <a:xfrm>
            <a:off x="3359150" y="33051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48" name="Line 36"/>
          <p:cNvSpPr>
            <a:spLocks noChangeShapeType="1"/>
          </p:cNvSpPr>
          <p:nvPr/>
        </p:nvSpPr>
        <p:spPr bwMode="auto">
          <a:xfrm flipV="1">
            <a:off x="3359150" y="38671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49" name="Text Box 37"/>
          <p:cNvSpPr txBox="1">
            <a:spLocks noChangeArrowheads="1"/>
          </p:cNvSpPr>
          <p:nvPr/>
        </p:nvSpPr>
        <p:spPr bwMode="auto">
          <a:xfrm>
            <a:off x="3168650" y="3543300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H/4</a:t>
            </a:r>
          </a:p>
        </p:txBody>
      </p:sp>
      <p:sp>
        <p:nvSpPr>
          <p:cNvPr id="371750" name="Line 38"/>
          <p:cNvSpPr>
            <a:spLocks noChangeShapeType="1"/>
          </p:cNvSpPr>
          <p:nvPr/>
        </p:nvSpPr>
        <p:spPr bwMode="auto">
          <a:xfrm flipH="1">
            <a:off x="2743200" y="2438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1" name="Line 39"/>
          <p:cNvSpPr>
            <a:spLocks noChangeShapeType="1"/>
          </p:cNvSpPr>
          <p:nvPr/>
        </p:nvSpPr>
        <p:spPr bwMode="auto">
          <a:xfrm>
            <a:off x="3048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2" name="Line 40"/>
          <p:cNvSpPr>
            <a:spLocks noChangeShapeType="1"/>
          </p:cNvSpPr>
          <p:nvPr/>
        </p:nvSpPr>
        <p:spPr bwMode="auto">
          <a:xfrm flipV="1">
            <a:off x="3057525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3" name="Text Box 41"/>
          <p:cNvSpPr txBox="1">
            <a:spLocks noChangeArrowheads="1"/>
          </p:cNvSpPr>
          <p:nvPr/>
        </p:nvSpPr>
        <p:spPr bwMode="auto">
          <a:xfrm>
            <a:off x="2898775" y="2973388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H</a:t>
            </a:r>
          </a:p>
        </p:txBody>
      </p:sp>
      <p:sp>
        <p:nvSpPr>
          <p:cNvPr id="371754" name="Line 42"/>
          <p:cNvSpPr>
            <a:spLocks noChangeShapeType="1"/>
          </p:cNvSpPr>
          <p:nvPr/>
        </p:nvSpPr>
        <p:spPr bwMode="auto">
          <a:xfrm flipH="1" flipV="1">
            <a:off x="4114800" y="3524250"/>
            <a:ext cx="609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5" name="Line 43"/>
          <p:cNvSpPr>
            <a:spLocks noChangeShapeType="1"/>
          </p:cNvSpPr>
          <p:nvPr/>
        </p:nvSpPr>
        <p:spPr bwMode="auto">
          <a:xfrm rot="-7320323" flipH="1" flipV="1">
            <a:off x="5686425" y="2514600"/>
            <a:ext cx="609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6" name="Line 44"/>
          <p:cNvSpPr>
            <a:spLocks noChangeShapeType="1"/>
          </p:cNvSpPr>
          <p:nvPr/>
        </p:nvSpPr>
        <p:spPr bwMode="auto">
          <a:xfrm rot="14282219" flipV="1">
            <a:off x="5753100" y="233203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7" name="Line 45"/>
          <p:cNvSpPr>
            <a:spLocks noChangeShapeType="1"/>
          </p:cNvSpPr>
          <p:nvPr/>
        </p:nvSpPr>
        <p:spPr bwMode="auto">
          <a:xfrm rot="14282219" flipH="1">
            <a:off x="5580063" y="2681288"/>
            <a:ext cx="45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8" name="Line 46"/>
          <p:cNvSpPr>
            <a:spLocks noChangeShapeType="1"/>
          </p:cNvSpPr>
          <p:nvPr/>
        </p:nvSpPr>
        <p:spPr bwMode="auto">
          <a:xfrm rot="-7387505">
            <a:off x="5270500" y="2244725"/>
            <a:ext cx="533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9" name="Line 47"/>
          <p:cNvSpPr>
            <a:spLocks noChangeShapeType="1"/>
          </p:cNvSpPr>
          <p:nvPr/>
        </p:nvSpPr>
        <p:spPr bwMode="auto">
          <a:xfrm rot="-7317781">
            <a:off x="5570538" y="2422525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60" name="Oval 48"/>
          <p:cNvSpPr>
            <a:spLocks noChangeArrowheads="1"/>
          </p:cNvSpPr>
          <p:nvPr/>
        </p:nvSpPr>
        <p:spPr bwMode="auto">
          <a:xfrm rot="-7317781">
            <a:off x="5978525" y="29797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761" name="Line 49"/>
          <p:cNvSpPr>
            <a:spLocks noChangeShapeType="1"/>
          </p:cNvSpPr>
          <p:nvPr/>
        </p:nvSpPr>
        <p:spPr bwMode="auto">
          <a:xfrm rot="-7317781">
            <a:off x="5761831" y="2770982"/>
            <a:ext cx="998537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62" name="Text Box 50"/>
          <p:cNvSpPr txBox="1">
            <a:spLocks noChangeArrowheads="1"/>
          </p:cNvSpPr>
          <p:nvPr/>
        </p:nvSpPr>
        <p:spPr bwMode="auto">
          <a:xfrm>
            <a:off x="4800600" y="1981200"/>
            <a:ext cx="1958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0">
                <a:latin typeface="Times New Roman" pitchFamily="18" charset="0"/>
              </a:rPr>
              <a:t>LINE</a:t>
            </a:r>
            <a:r>
              <a:rPr lang="en-US" sz="1400" b="0">
                <a:latin typeface="Times New Roman" pitchFamily="18" charset="0"/>
              </a:rPr>
              <a:t> d’g’ </a:t>
            </a:r>
            <a:r>
              <a:rPr lang="en-US" sz="1000" b="0">
                <a:latin typeface="Times New Roman" pitchFamily="18" charset="0"/>
              </a:rPr>
              <a:t>VERTICAL</a:t>
            </a:r>
          </a:p>
        </p:txBody>
      </p:sp>
      <p:sp>
        <p:nvSpPr>
          <p:cNvPr id="371763" name="Text Box 51"/>
          <p:cNvSpPr txBox="1">
            <a:spLocks noChangeArrowheads="1"/>
          </p:cNvSpPr>
          <p:nvPr/>
        </p:nvSpPr>
        <p:spPr bwMode="auto">
          <a:xfrm>
            <a:off x="6467475" y="3000375"/>
            <a:ext cx="322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371764" name="Text Box 52"/>
          <p:cNvSpPr txBox="1">
            <a:spLocks noChangeArrowheads="1"/>
          </p:cNvSpPr>
          <p:nvPr/>
        </p:nvSpPr>
        <p:spPr bwMode="auto">
          <a:xfrm>
            <a:off x="6591300" y="304800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371765" name="Text Box 53"/>
          <p:cNvSpPr txBox="1">
            <a:spLocks noChangeArrowheads="1"/>
          </p:cNvSpPr>
          <p:nvPr/>
        </p:nvSpPr>
        <p:spPr bwMode="auto">
          <a:xfrm>
            <a:off x="6172200" y="2514600"/>
            <a:ext cx="322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c’</a:t>
            </a:r>
          </a:p>
        </p:txBody>
      </p:sp>
      <p:sp>
        <p:nvSpPr>
          <p:cNvPr id="371766" name="Text Box 54"/>
          <p:cNvSpPr txBox="1">
            <a:spLocks noChangeArrowheads="1"/>
          </p:cNvSpPr>
          <p:nvPr/>
        </p:nvSpPr>
        <p:spPr bwMode="auto">
          <a:xfrm>
            <a:off x="5953125" y="215265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</a:p>
        </p:txBody>
      </p:sp>
      <p:sp>
        <p:nvSpPr>
          <p:cNvPr id="371767" name="Text Box 55"/>
          <p:cNvSpPr txBox="1">
            <a:spLocks noChangeArrowheads="1"/>
          </p:cNvSpPr>
          <p:nvPr/>
        </p:nvSpPr>
        <p:spPr bwMode="auto">
          <a:xfrm>
            <a:off x="7696200" y="3505200"/>
            <a:ext cx="35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o”</a:t>
            </a:r>
          </a:p>
        </p:txBody>
      </p:sp>
      <p:sp>
        <p:nvSpPr>
          <p:cNvPr id="371768" name="Text Box 56"/>
          <p:cNvSpPr txBox="1">
            <a:spLocks noChangeArrowheads="1"/>
          </p:cNvSpPr>
          <p:nvPr/>
        </p:nvSpPr>
        <p:spPr bwMode="auto">
          <a:xfrm>
            <a:off x="6286500" y="2514600"/>
            <a:ext cx="322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e’</a:t>
            </a:r>
          </a:p>
        </p:txBody>
      </p:sp>
      <p:sp>
        <p:nvSpPr>
          <p:cNvPr id="371769" name="Text Box 57"/>
          <p:cNvSpPr txBox="1">
            <a:spLocks noChangeArrowheads="1"/>
          </p:cNvSpPr>
          <p:nvPr/>
        </p:nvSpPr>
        <p:spPr bwMode="auto">
          <a:xfrm>
            <a:off x="5972175" y="2847975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g’</a:t>
            </a: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5029200" y="2667000"/>
            <a:ext cx="1524000" cy="2743200"/>
            <a:chOff x="1824" y="1296"/>
            <a:chExt cx="960" cy="1728"/>
          </a:xfrm>
        </p:grpSpPr>
        <p:sp>
          <p:nvSpPr>
            <p:cNvPr id="41092" name="Line 59"/>
            <p:cNvSpPr>
              <a:spLocks noChangeShapeType="1"/>
            </p:cNvSpPr>
            <p:nvPr/>
          </p:nvSpPr>
          <p:spPr bwMode="auto">
            <a:xfrm>
              <a:off x="2784" y="1632"/>
              <a:ext cx="0" cy="139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3" name="Line 60"/>
            <p:cNvSpPr>
              <a:spLocks noChangeShapeType="1"/>
            </p:cNvSpPr>
            <p:nvPr/>
          </p:nvSpPr>
          <p:spPr bwMode="auto">
            <a:xfrm>
              <a:off x="2568" y="1296"/>
              <a:ext cx="0" cy="17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4" name="Line 61"/>
            <p:cNvSpPr>
              <a:spLocks noChangeShapeType="1"/>
            </p:cNvSpPr>
            <p:nvPr/>
          </p:nvSpPr>
          <p:spPr bwMode="auto">
            <a:xfrm>
              <a:off x="2436" y="1536"/>
              <a:ext cx="0" cy="148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5" name="Line 62"/>
            <p:cNvSpPr>
              <a:spLocks noChangeShapeType="1"/>
            </p:cNvSpPr>
            <p:nvPr/>
          </p:nvSpPr>
          <p:spPr bwMode="auto">
            <a:xfrm>
              <a:off x="1824" y="1872"/>
              <a:ext cx="0" cy="11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3657600" y="4191000"/>
            <a:ext cx="3048000" cy="1066800"/>
            <a:chOff x="960" y="2256"/>
            <a:chExt cx="1920" cy="672"/>
          </a:xfrm>
        </p:grpSpPr>
        <p:sp>
          <p:nvSpPr>
            <p:cNvPr id="41087" name="Line 64"/>
            <p:cNvSpPr>
              <a:spLocks noChangeShapeType="1"/>
            </p:cNvSpPr>
            <p:nvPr/>
          </p:nvSpPr>
          <p:spPr bwMode="auto">
            <a:xfrm>
              <a:off x="1344" y="2256"/>
              <a:ext cx="153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8" name="Line 65"/>
            <p:cNvSpPr>
              <a:spLocks noChangeShapeType="1"/>
            </p:cNvSpPr>
            <p:nvPr/>
          </p:nvSpPr>
          <p:spPr bwMode="auto">
            <a:xfrm>
              <a:off x="960" y="2352"/>
              <a:ext cx="192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9" name="Line 66"/>
            <p:cNvSpPr>
              <a:spLocks noChangeShapeType="1"/>
            </p:cNvSpPr>
            <p:nvPr/>
          </p:nvSpPr>
          <p:spPr bwMode="auto">
            <a:xfrm>
              <a:off x="1584" y="2580"/>
              <a:ext cx="124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0" name="Line 67"/>
            <p:cNvSpPr>
              <a:spLocks noChangeShapeType="1"/>
            </p:cNvSpPr>
            <p:nvPr/>
          </p:nvSpPr>
          <p:spPr bwMode="auto">
            <a:xfrm>
              <a:off x="960" y="2784"/>
              <a:ext cx="187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1" name="Line 68"/>
            <p:cNvSpPr>
              <a:spLocks noChangeShapeType="1"/>
            </p:cNvSpPr>
            <p:nvPr/>
          </p:nvSpPr>
          <p:spPr bwMode="auto">
            <a:xfrm>
              <a:off x="1344" y="2928"/>
              <a:ext cx="148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4981575" y="4143375"/>
            <a:ext cx="1609725" cy="1143000"/>
            <a:chOff x="1794" y="2226"/>
            <a:chExt cx="1014" cy="720"/>
          </a:xfrm>
        </p:grpSpPr>
        <p:sp>
          <p:nvSpPr>
            <p:cNvPr id="41081" name="Oval 70"/>
            <p:cNvSpPr>
              <a:spLocks noChangeArrowheads="1"/>
            </p:cNvSpPr>
            <p:nvPr/>
          </p:nvSpPr>
          <p:spPr bwMode="auto">
            <a:xfrm>
              <a:off x="2400" y="25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2" name="Oval 71"/>
            <p:cNvSpPr>
              <a:spLocks noChangeArrowheads="1"/>
            </p:cNvSpPr>
            <p:nvPr/>
          </p:nvSpPr>
          <p:spPr bwMode="auto">
            <a:xfrm>
              <a:off x="2544" y="22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3" name="Oval 72"/>
            <p:cNvSpPr>
              <a:spLocks noChangeArrowheads="1"/>
            </p:cNvSpPr>
            <p:nvPr/>
          </p:nvSpPr>
          <p:spPr bwMode="auto">
            <a:xfrm>
              <a:off x="2754" y="23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4" name="Oval 73"/>
            <p:cNvSpPr>
              <a:spLocks noChangeArrowheads="1"/>
            </p:cNvSpPr>
            <p:nvPr/>
          </p:nvSpPr>
          <p:spPr bwMode="auto">
            <a:xfrm>
              <a:off x="2760" y="276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5" name="Oval 74"/>
            <p:cNvSpPr>
              <a:spLocks noChangeArrowheads="1"/>
            </p:cNvSpPr>
            <p:nvPr/>
          </p:nvSpPr>
          <p:spPr bwMode="auto">
            <a:xfrm>
              <a:off x="2544" y="289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6" name="Oval 75"/>
            <p:cNvSpPr>
              <a:spLocks noChangeArrowheads="1"/>
            </p:cNvSpPr>
            <p:nvPr/>
          </p:nvSpPr>
          <p:spPr bwMode="auto">
            <a:xfrm>
              <a:off x="1794" y="25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4775200" y="3895725"/>
            <a:ext cx="2108200" cy="1590675"/>
            <a:chOff x="1664" y="2070"/>
            <a:chExt cx="1328" cy="1002"/>
          </a:xfrm>
        </p:grpSpPr>
        <p:sp>
          <p:nvSpPr>
            <p:cNvPr id="41075" name="Text Box 77"/>
            <p:cNvSpPr txBox="1">
              <a:spLocks noChangeArrowheads="1"/>
            </p:cNvSpPr>
            <p:nvPr/>
          </p:nvSpPr>
          <p:spPr bwMode="auto">
            <a:xfrm>
              <a:off x="2766" y="2232"/>
              <a:ext cx="2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076" name="Text Box 78"/>
            <p:cNvSpPr txBox="1">
              <a:spLocks noChangeArrowheads="1"/>
            </p:cNvSpPr>
            <p:nvPr/>
          </p:nvSpPr>
          <p:spPr bwMode="auto">
            <a:xfrm>
              <a:off x="2784" y="2688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077" name="Text Box 79"/>
            <p:cNvSpPr txBox="1">
              <a:spLocks noChangeArrowheads="1"/>
            </p:cNvSpPr>
            <p:nvPr/>
          </p:nvSpPr>
          <p:spPr bwMode="auto">
            <a:xfrm>
              <a:off x="1664" y="2496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o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078" name="Text Box 80"/>
            <p:cNvSpPr txBox="1">
              <a:spLocks noChangeArrowheads="1"/>
            </p:cNvSpPr>
            <p:nvPr/>
          </p:nvSpPr>
          <p:spPr bwMode="auto">
            <a:xfrm>
              <a:off x="2520" y="2070"/>
              <a:ext cx="2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079" name="Text Box 81"/>
            <p:cNvSpPr txBox="1">
              <a:spLocks noChangeArrowheads="1"/>
            </p:cNvSpPr>
            <p:nvPr/>
          </p:nvSpPr>
          <p:spPr bwMode="auto">
            <a:xfrm>
              <a:off x="2244" y="2406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080" name="Text Box 82"/>
            <p:cNvSpPr txBox="1">
              <a:spLocks noChangeArrowheads="1"/>
            </p:cNvSpPr>
            <p:nvPr/>
          </p:nvSpPr>
          <p:spPr bwMode="auto">
            <a:xfrm>
              <a:off x="2448" y="2880"/>
              <a:ext cx="2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71795" name="Line 83"/>
          <p:cNvSpPr>
            <a:spLocks noChangeShapeType="1"/>
          </p:cNvSpPr>
          <p:nvPr/>
        </p:nvSpPr>
        <p:spPr bwMode="auto">
          <a:xfrm>
            <a:off x="60198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96" name="Line 84"/>
          <p:cNvSpPr>
            <a:spLocks noChangeShapeType="1"/>
          </p:cNvSpPr>
          <p:nvPr/>
        </p:nvSpPr>
        <p:spPr bwMode="auto">
          <a:xfrm flipV="1">
            <a:off x="5029200" y="41910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97" name="Line 85"/>
          <p:cNvSpPr>
            <a:spLocks noChangeShapeType="1"/>
          </p:cNvSpPr>
          <p:nvPr/>
        </p:nvSpPr>
        <p:spPr bwMode="auto">
          <a:xfrm>
            <a:off x="6248400" y="4191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98" name="Line 86"/>
          <p:cNvSpPr>
            <a:spLocks noChangeShapeType="1"/>
          </p:cNvSpPr>
          <p:nvPr/>
        </p:nvSpPr>
        <p:spPr bwMode="auto">
          <a:xfrm>
            <a:off x="6553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99" name="Line 87"/>
          <p:cNvSpPr>
            <a:spLocks noChangeShapeType="1"/>
          </p:cNvSpPr>
          <p:nvPr/>
        </p:nvSpPr>
        <p:spPr bwMode="auto">
          <a:xfrm flipH="1">
            <a:off x="6172200" y="5029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0" name="Line 88"/>
          <p:cNvSpPr>
            <a:spLocks noChangeShapeType="1"/>
          </p:cNvSpPr>
          <p:nvPr/>
        </p:nvSpPr>
        <p:spPr bwMode="auto">
          <a:xfrm flipH="1" flipV="1">
            <a:off x="5029200" y="4724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1" name="Line 89"/>
          <p:cNvSpPr>
            <a:spLocks noChangeShapeType="1"/>
          </p:cNvSpPr>
          <p:nvPr/>
        </p:nvSpPr>
        <p:spPr bwMode="auto">
          <a:xfrm flipV="1">
            <a:off x="5981700" y="420052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2" name="Line 90"/>
          <p:cNvSpPr>
            <a:spLocks noChangeShapeType="1"/>
          </p:cNvSpPr>
          <p:nvPr/>
        </p:nvSpPr>
        <p:spPr bwMode="auto">
          <a:xfrm>
            <a:off x="5943600" y="4648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3" name="Line 91"/>
          <p:cNvSpPr>
            <a:spLocks noChangeShapeType="1"/>
          </p:cNvSpPr>
          <p:nvPr/>
        </p:nvSpPr>
        <p:spPr bwMode="auto">
          <a:xfrm>
            <a:off x="5029200" y="4724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4" name="Line 92"/>
          <p:cNvSpPr>
            <a:spLocks noChangeShapeType="1"/>
          </p:cNvSpPr>
          <p:nvPr/>
        </p:nvSpPr>
        <p:spPr bwMode="auto">
          <a:xfrm>
            <a:off x="5029200" y="47244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5" name="Line 93"/>
          <p:cNvSpPr>
            <a:spLocks noChangeShapeType="1"/>
          </p:cNvSpPr>
          <p:nvPr/>
        </p:nvSpPr>
        <p:spPr bwMode="auto">
          <a:xfrm flipV="1">
            <a:off x="5029200" y="43434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6" name="Line 94"/>
          <p:cNvSpPr>
            <a:spLocks noChangeShapeType="1"/>
          </p:cNvSpPr>
          <p:nvPr/>
        </p:nvSpPr>
        <p:spPr bwMode="auto">
          <a:xfrm>
            <a:off x="7010400" y="3886200"/>
            <a:ext cx="15240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7" name="Line 95"/>
          <p:cNvSpPr>
            <a:spLocks noChangeShapeType="1"/>
          </p:cNvSpPr>
          <p:nvPr/>
        </p:nvSpPr>
        <p:spPr bwMode="auto">
          <a:xfrm>
            <a:off x="6248400" y="4171950"/>
            <a:ext cx="1066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8" name="Line 96"/>
          <p:cNvSpPr>
            <a:spLocks noChangeShapeType="1"/>
          </p:cNvSpPr>
          <p:nvPr/>
        </p:nvSpPr>
        <p:spPr bwMode="auto">
          <a:xfrm>
            <a:off x="6553200" y="4343400"/>
            <a:ext cx="914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9" name="Line 97"/>
          <p:cNvSpPr>
            <a:spLocks noChangeShapeType="1"/>
          </p:cNvSpPr>
          <p:nvPr/>
        </p:nvSpPr>
        <p:spPr bwMode="auto">
          <a:xfrm>
            <a:off x="6324600" y="4705350"/>
            <a:ext cx="152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0" name="Line 98"/>
          <p:cNvSpPr>
            <a:spLocks noChangeShapeType="1"/>
          </p:cNvSpPr>
          <p:nvPr/>
        </p:nvSpPr>
        <p:spPr bwMode="auto">
          <a:xfrm>
            <a:off x="6553200" y="5048250"/>
            <a:ext cx="1600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1" name="Line 99"/>
          <p:cNvSpPr>
            <a:spLocks noChangeShapeType="1"/>
          </p:cNvSpPr>
          <p:nvPr/>
        </p:nvSpPr>
        <p:spPr bwMode="auto">
          <a:xfrm>
            <a:off x="6172200" y="5248275"/>
            <a:ext cx="2209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2" name="Line 100"/>
          <p:cNvSpPr>
            <a:spLocks noChangeShapeType="1"/>
          </p:cNvSpPr>
          <p:nvPr/>
        </p:nvSpPr>
        <p:spPr bwMode="auto">
          <a:xfrm flipV="1">
            <a:off x="7296150" y="2209800"/>
            <a:ext cx="0" cy="1981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3" name="Line 101"/>
          <p:cNvSpPr>
            <a:spLocks noChangeShapeType="1"/>
          </p:cNvSpPr>
          <p:nvPr/>
        </p:nvSpPr>
        <p:spPr bwMode="auto">
          <a:xfrm flipV="1">
            <a:off x="7486650" y="2209800"/>
            <a:ext cx="0" cy="213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4" name="Line 102"/>
          <p:cNvSpPr>
            <a:spLocks noChangeShapeType="1"/>
          </p:cNvSpPr>
          <p:nvPr/>
        </p:nvSpPr>
        <p:spPr bwMode="auto">
          <a:xfrm flipV="1">
            <a:off x="7820025" y="2238375"/>
            <a:ext cx="0" cy="2438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5" name="Line 103"/>
          <p:cNvSpPr>
            <a:spLocks noChangeShapeType="1"/>
          </p:cNvSpPr>
          <p:nvPr/>
        </p:nvSpPr>
        <p:spPr bwMode="auto">
          <a:xfrm flipV="1">
            <a:off x="8172450" y="2209800"/>
            <a:ext cx="0" cy="2819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6" name="Line 104"/>
          <p:cNvSpPr>
            <a:spLocks noChangeShapeType="1"/>
          </p:cNvSpPr>
          <p:nvPr/>
        </p:nvSpPr>
        <p:spPr bwMode="auto">
          <a:xfrm flipV="1">
            <a:off x="8372475" y="2209800"/>
            <a:ext cx="0" cy="3048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7" name="Line 105"/>
          <p:cNvSpPr>
            <a:spLocks noChangeShapeType="1"/>
          </p:cNvSpPr>
          <p:nvPr/>
        </p:nvSpPr>
        <p:spPr bwMode="auto">
          <a:xfrm>
            <a:off x="6019800" y="2362200"/>
            <a:ext cx="2438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8" name="Line 106"/>
          <p:cNvSpPr>
            <a:spLocks noChangeShapeType="1"/>
          </p:cNvSpPr>
          <p:nvPr/>
        </p:nvSpPr>
        <p:spPr bwMode="auto">
          <a:xfrm>
            <a:off x="6238875" y="2686050"/>
            <a:ext cx="2209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9" name="Line 107"/>
          <p:cNvSpPr>
            <a:spLocks noChangeShapeType="1"/>
          </p:cNvSpPr>
          <p:nvPr/>
        </p:nvSpPr>
        <p:spPr bwMode="auto">
          <a:xfrm>
            <a:off x="6477000" y="3200400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20" name="Line 108"/>
          <p:cNvSpPr>
            <a:spLocks noChangeShapeType="1"/>
          </p:cNvSpPr>
          <p:nvPr/>
        </p:nvSpPr>
        <p:spPr bwMode="auto">
          <a:xfrm>
            <a:off x="5029200" y="3581400"/>
            <a:ext cx="3429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21" name="Oval 109"/>
          <p:cNvSpPr>
            <a:spLocks noChangeArrowheads="1"/>
          </p:cNvSpPr>
          <p:nvPr/>
        </p:nvSpPr>
        <p:spPr bwMode="auto">
          <a:xfrm>
            <a:off x="7448550" y="3162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822" name="Oval 110"/>
          <p:cNvSpPr>
            <a:spLocks noChangeArrowheads="1"/>
          </p:cNvSpPr>
          <p:nvPr/>
        </p:nvSpPr>
        <p:spPr bwMode="auto">
          <a:xfrm>
            <a:off x="8134350" y="3162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823" name="Oval 111"/>
          <p:cNvSpPr>
            <a:spLocks noChangeArrowheads="1"/>
          </p:cNvSpPr>
          <p:nvPr/>
        </p:nvSpPr>
        <p:spPr bwMode="auto">
          <a:xfrm>
            <a:off x="8324850" y="2638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824" name="Oval 112"/>
          <p:cNvSpPr>
            <a:spLocks noChangeArrowheads="1"/>
          </p:cNvSpPr>
          <p:nvPr/>
        </p:nvSpPr>
        <p:spPr bwMode="auto">
          <a:xfrm>
            <a:off x="7772400" y="23145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825" name="Oval 113"/>
          <p:cNvSpPr>
            <a:spLocks noChangeArrowheads="1"/>
          </p:cNvSpPr>
          <p:nvPr/>
        </p:nvSpPr>
        <p:spPr bwMode="auto">
          <a:xfrm>
            <a:off x="7239000" y="2647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826" name="Oval 114"/>
          <p:cNvSpPr>
            <a:spLocks noChangeArrowheads="1"/>
          </p:cNvSpPr>
          <p:nvPr/>
        </p:nvSpPr>
        <p:spPr bwMode="auto">
          <a:xfrm>
            <a:off x="77724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1827" name="Text Box 115"/>
          <p:cNvSpPr txBox="1">
            <a:spLocks noChangeArrowheads="1"/>
          </p:cNvSpPr>
          <p:nvPr/>
        </p:nvSpPr>
        <p:spPr bwMode="auto">
          <a:xfrm>
            <a:off x="7181850" y="3124200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a”</a:t>
            </a:r>
          </a:p>
        </p:txBody>
      </p:sp>
      <p:sp>
        <p:nvSpPr>
          <p:cNvPr id="371828" name="Text Box 116"/>
          <p:cNvSpPr txBox="1">
            <a:spLocks noChangeArrowheads="1"/>
          </p:cNvSpPr>
          <p:nvPr/>
        </p:nvSpPr>
        <p:spPr bwMode="auto">
          <a:xfrm>
            <a:off x="6934200" y="2514600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e”</a:t>
            </a:r>
          </a:p>
        </p:txBody>
      </p:sp>
      <p:sp>
        <p:nvSpPr>
          <p:cNvPr id="371829" name="Text Box 117"/>
          <p:cNvSpPr txBox="1">
            <a:spLocks noChangeArrowheads="1"/>
          </p:cNvSpPr>
          <p:nvPr/>
        </p:nvSpPr>
        <p:spPr bwMode="auto">
          <a:xfrm>
            <a:off x="7620000" y="2057400"/>
            <a:ext cx="35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d”</a:t>
            </a:r>
          </a:p>
        </p:txBody>
      </p:sp>
      <p:sp>
        <p:nvSpPr>
          <p:cNvPr id="371830" name="Text Box 118"/>
          <p:cNvSpPr txBox="1">
            <a:spLocks noChangeArrowheads="1"/>
          </p:cNvSpPr>
          <p:nvPr/>
        </p:nvSpPr>
        <p:spPr bwMode="auto">
          <a:xfrm>
            <a:off x="8305800" y="2514600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c”</a:t>
            </a:r>
          </a:p>
        </p:txBody>
      </p:sp>
      <p:sp>
        <p:nvSpPr>
          <p:cNvPr id="371831" name="Text Box 119"/>
          <p:cNvSpPr txBox="1">
            <a:spLocks noChangeArrowheads="1"/>
          </p:cNvSpPr>
          <p:nvPr/>
        </p:nvSpPr>
        <p:spPr bwMode="auto">
          <a:xfrm>
            <a:off x="8153400" y="3124200"/>
            <a:ext cx="35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b”</a:t>
            </a:r>
          </a:p>
        </p:txBody>
      </p:sp>
      <p:sp>
        <p:nvSpPr>
          <p:cNvPr id="371832" name="Line 120"/>
          <p:cNvSpPr>
            <a:spLocks noChangeShapeType="1"/>
          </p:cNvSpPr>
          <p:nvPr/>
        </p:nvSpPr>
        <p:spPr bwMode="auto">
          <a:xfrm flipV="1">
            <a:off x="7848600" y="3200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3" name="Line 121"/>
          <p:cNvSpPr>
            <a:spLocks noChangeShapeType="1"/>
          </p:cNvSpPr>
          <p:nvPr/>
        </p:nvSpPr>
        <p:spPr bwMode="auto">
          <a:xfrm flipV="1">
            <a:off x="8229600" y="2667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4" name="Line 122"/>
          <p:cNvSpPr>
            <a:spLocks noChangeShapeType="1"/>
          </p:cNvSpPr>
          <p:nvPr/>
        </p:nvSpPr>
        <p:spPr bwMode="auto">
          <a:xfrm flipH="1" flipV="1">
            <a:off x="7848600" y="2362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5" name="Line 123"/>
          <p:cNvSpPr>
            <a:spLocks noChangeShapeType="1"/>
          </p:cNvSpPr>
          <p:nvPr/>
        </p:nvSpPr>
        <p:spPr bwMode="auto">
          <a:xfrm flipH="1">
            <a:off x="7239000" y="2362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6" name="Line 124"/>
          <p:cNvSpPr>
            <a:spLocks noChangeShapeType="1"/>
          </p:cNvSpPr>
          <p:nvPr/>
        </p:nvSpPr>
        <p:spPr bwMode="auto">
          <a:xfrm>
            <a:off x="7315200" y="2667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7" name="Line 125"/>
          <p:cNvSpPr>
            <a:spLocks noChangeShapeType="1"/>
          </p:cNvSpPr>
          <p:nvPr/>
        </p:nvSpPr>
        <p:spPr bwMode="auto">
          <a:xfrm>
            <a:off x="7467600" y="3200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8" name="Line 126"/>
          <p:cNvSpPr>
            <a:spLocks noChangeShapeType="1"/>
          </p:cNvSpPr>
          <p:nvPr/>
        </p:nvSpPr>
        <p:spPr bwMode="auto">
          <a:xfrm>
            <a:off x="7315200" y="26670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9" name="Line 127"/>
          <p:cNvSpPr>
            <a:spLocks noChangeShapeType="1"/>
          </p:cNvSpPr>
          <p:nvPr/>
        </p:nvSpPr>
        <p:spPr bwMode="auto">
          <a:xfrm flipH="1">
            <a:off x="7848600" y="26670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40" name="Line 128"/>
          <p:cNvSpPr>
            <a:spLocks noChangeShapeType="1"/>
          </p:cNvSpPr>
          <p:nvPr/>
        </p:nvSpPr>
        <p:spPr bwMode="auto">
          <a:xfrm>
            <a:off x="7829550" y="2362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41" name="Line 129"/>
          <p:cNvSpPr>
            <a:spLocks noChangeShapeType="1"/>
          </p:cNvSpPr>
          <p:nvPr/>
        </p:nvSpPr>
        <p:spPr bwMode="auto">
          <a:xfrm>
            <a:off x="74676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42" name="Line 130"/>
          <p:cNvSpPr>
            <a:spLocks noChangeShapeType="1"/>
          </p:cNvSpPr>
          <p:nvPr/>
        </p:nvSpPr>
        <p:spPr bwMode="auto">
          <a:xfrm>
            <a:off x="4714875" y="30384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43" name="Text Box 131"/>
          <p:cNvSpPr txBox="1">
            <a:spLocks noChangeArrowheads="1"/>
          </p:cNvSpPr>
          <p:nvPr/>
        </p:nvSpPr>
        <p:spPr bwMode="auto">
          <a:xfrm>
            <a:off x="4394200" y="2855913"/>
            <a:ext cx="9223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800" b="0">
                <a:latin typeface="Times New Roman" pitchFamily="18" charset="0"/>
              </a:rPr>
              <a:t>FOR SIDE VIEW</a:t>
            </a:r>
          </a:p>
        </p:txBody>
      </p:sp>
      <p:grpSp>
        <p:nvGrpSpPr>
          <p:cNvPr id="8" name="Group 132"/>
          <p:cNvGrpSpPr>
            <a:grpSpLocks/>
          </p:cNvGrpSpPr>
          <p:nvPr/>
        </p:nvGrpSpPr>
        <p:grpSpPr bwMode="auto">
          <a:xfrm>
            <a:off x="114300" y="114300"/>
            <a:ext cx="3067050" cy="1524000"/>
            <a:chOff x="0" y="0"/>
            <a:chExt cx="1932" cy="960"/>
          </a:xfrm>
        </p:grpSpPr>
        <p:sp>
          <p:nvSpPr>
            <p:cNvPr id="41073" name="AutoShape 133"/>
            <p:cNvSpPr>
              <a:spLocks noChangeArrowheads="1"/>
            </p:cNvSpPr>
            <p:nvPr/>
          </p:nvSpPr>
          <p:spPr bwMode="auto">
            <a:xfrm>
              <a:off x="0" y="0"/>
              <a:ext cx="1920" cy="960"/>
            </a:xfrm>
            <a:prstGeom prst="wedgeRoundRectCallout">
              <a:avLst>
                <a:gd name="adj1" fmla="val 63125"/>
                <a:gd name="adj2" fmla="val 78125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246898" name="Text Box 134"/>
            <p:cNvSpPr txBox="1">
              <a:spLocks noChangeArrowheads="1"/>
            </p:cNvSpPr>
            <p:nvPr/>
          </p:nvSpPr>
          <p:spPr bwMode="auto">
            <a:xfrm>
              <a:off x="22" y="48"/>
              <a:ext cx="1910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chemeClr val="accent2"/>
                  </a:solidFill>
                  <a:latin typeface="Times New Roman" pitchFamily="18" charset="0"/>
                </a:rPr>
                <a:t>Problem 7:</a:t>
              </a:r>
              <a:r>
                <a:rPr lang="en-US" sz="1400" b="0" dirty="0">
                  <a:latin typeface="Times New Roman" pitchFamily="18" charset="0"/>
                </a:rPr>
                <a:t> 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 pentagonal pyramid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30 mm base sides &amp; 60 mm long axis,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is freely suspended from one corner of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base so that a plane containing it’s axis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remains parallel to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Vp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.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Draw it’s three views.  </a:t>
              </a:r>
            </a:p>
          </p:txBody>
        </p:sp>
      </p:grp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561975" y="3557588"/>
            <a:ext cx="2105025" cy="3300412"/>
            <a:chOff x="18" y="864"/>
            <a:chExt cx="1326" cy="2687"/>
          </a:xfrm>
        </p:grpSpPr>
        <p:sp>
          <p:nvSpPr>
            <p:cNvPr id="41071" name="Rectangle 136"/>
            <p:cNvSpPr>
              <a:spLocks noChangeArrowheads="1"/>
            </p:cNvSpPr>
            <p:nvPr/>
          </p:nvSpPr>
          <p:spPr bwMode="auto">
            <a:xfrm>
              <a:off x="18" y="864"/>
              <a:ext cx="1248" cy="25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2" name="Text Box 137"/>
            <p:cNvSpPr txBox="1">
              <a:spLocks noChangeArrowheads="1"/>
            </p:cNvSpPr>
            <p:nvPr/>
          </p:nvSpPr>
          <p:spPr bwMode="auto">
            <a:xfrm>
              <a:off x="24" y="864"/>
              <a:ext cx="1320" cy="2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 i="1">
                  <a:solidFill>
                    <a:srgbClr val="008000"/>
                  </a:solidFill>
                  <a:latin typeface="Times New Roman" pitchFamily="18" charset="0"/>
                </a:rPr>
                <a:t>IMPORTANT: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When a solid is freely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suspended from a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corner, then line joining point of contact &amp; C.G. remains vertical.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( Here axis shows  inclination with Hp.)</a:t>
              </a:r>
            </a:p>
            <a:p>
              <a:pPr eaLnBrk="1" hangingPunct="1"/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So in all such cases, assume solid standing on Hp initially.)</a:t>
              </a:r>
            </a:p>
            <a:p>
              <a:pPr eaLnBrk="1" hangingPunct="1"/>
              <a:endParaRPr lang="en-US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138"/>
          <p:cNvGrpSpPr>
            <a:grpSpLocks/>
          </p:cNvGrpSpPr>
          <p:nvPr/>
        </p:nvGrpSpPr>
        <p:grpSpPr bwMode="auto">
          <a:xfrm>
            <a:off x="3276600" y="0"/>
            <a:ext cx="5867400" cy="1676400"/>
            <a:chOff x="2064" y="0"/>
            <a:chExt cx="3696" cy="1056"/>
          </a:xfrm>
        </p:grpSpPr>
        <p:sp>
          <p:nvSpPr>
            <p:cNvPr id="41069" name="Rectangle 139"/>
            <p:cNvSpPr>
              <a:spLocks noChangeArrowheads="1"/>
            </p:cNvSpPr>
            <p:nvPr/>
          </p:nvSpPr>
          <p:spPr bwMode="auto">
            <a:xfrm>
              <a:off x="2064" y="0"/>
              <a:ext cx="3696" cy="1056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94" name="Text Box 140"/>
            <p:cNvSpPr txBox="1">
              <a:spLocks noChangeArrowheads="1"/>
            </p:cNvSpPr>
            <p:nvPr/>
          </p:nvSpPr>
          <p:spPr bwMode="auto">
            <a:xfrm>
              <a:off x="2064" y="0"/>
              <a:ext cx="3696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>
                <a:defRPr/>
              </a:pPr>
              <a:r>
                <a:rPr lang="en-US" dirty="0">
                  <a:solidFill>
                    <a:srgbClr val="FF0000"/>
                  </a:solidFill>
                  <a:latin typeface="Times New Roman" pitchFamily="18" charset="0"/>
                </a:rPr>
                <a:t>Solution Steps:</a:t>
              </a:r>
            </a:p>
            <a:p>
              <a:pPr marL="457200" indent="-457200"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In all suspended cases axis shows inclination with Hp. </a:t>
              </a:r>
            </a:p>
            <a:p>
              <a:pPr marL="457200" indent="-457200"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1.Hence assuming it standing on Hp, drew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- a regular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pentagon,corner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case.</a:t>
              </a:r>
            </a:p>
            <a:p>
              <a:pPr marL="457200" indent="-457200"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2.Project Fv &amp; locate CG position on axis – ( ¼ H from base.) and name g’ and</a:t>
              </a:r>
            </a:p>
            <a:p>
              <a:pPr marL="457200" indent="-457200"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  Join it with corner d’</a:t>
              </a:r>
            </a:p>
            <a:p>
              <a:pPr marL="457200" indent="-457200"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3.As 2</a:t>
              </a:r>
              <a:r>
                <a:rPr lang="en-US" sz="1400" b="0" baseline="30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nd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Fv, redraw first keeping line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g’d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’ vertical.</a:t>
              </a:r>
            </a:p>
            <a:p>
              <a:pPr marL="457200" indent="-457200"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4.As usual project corresponding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and then Side View looking from.</a:t>
              </a:r>
            </a:p>
          </p:txBody>
        </p:sp>
      </p:grpSp>
      <p:grpSp>
        <p:nvGrpSpPr>
          <p:cNvPr id="41062" name="Group 156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1063" name="AutoShape 157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4" name="AutoShape 15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5" name="AutoShape 15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6" name="AutoShape 16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7" name="AutoShape 16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8" name="AutoShape 16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444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1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1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7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7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7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7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7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7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7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7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7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7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7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7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3" dur="500"/>
                                        <p:tgtEl>
                                          <p:spTgt spid="37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7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7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7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7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7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7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300" fill="hold"/>
                                        <p:tgtEl>
                                          <p:spTgt spid="37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00" fill="hold"/>
                                        <p:tgtEl>
                                          <p:spTgt spid="37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00" fill="hold"/>
                                        <p:tgtEl>
                                          <p:spTgt spid="37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00" fill="hold"/>
                                        <p:tgtEl>
                                          <p:spTgt spid="37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8" dur="500"/>
                                        <p:tgtEl>
                                          <p:spTgt spid="37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3" dur="500"/>
                                        <p:tgtEl>
                                          <p:spTgt spid="37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8" dur="500"/>
                                        <p:tgtEl>
                                          <p:spTgt spid="37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3" dur="500"/>
                                        <p:tgtEl>
                                          <p:spTgt spid="37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7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7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7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37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37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37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2" dur="500"/>
                                        <p:tgtEl>
                                          <p:spTgt spid="37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7" dur="500"/>
                                        <p:tgtEl>
                                          <p:spTgt spid="37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37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37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37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37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0" dur="500"/>
                                        <p:tgtEl>
                                          <p:spTgt spid="37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5" dur="500"/>
                                        <p:tgtEl>
                                          <p:spTgt spid="37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371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371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 nodeType="clickPar">
                      <p:stCondLst>
                        <p:cond delay="indefinite"/>
                      </p:stCondLst>
                      <p:childTnLst>
                        <p:par>
                          <p:cTn id="3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371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371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 nodeType="clickPar">
                      <p:stCondLst>
                        <p:cond delay="indefinite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371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371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371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371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371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371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371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371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371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371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 nodeType="clickPar">
                      <p:stCondLst>
                        <p:cond delay="indefinite"/>
                      </p:stCondLst>
                      <p:childTnLst>
                        <p:par>
                          <p:cTn id="3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4" dur="500"/>
                                        <p:tgtEl>
                                          <p:spTgt spid="37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37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37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371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371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371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371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371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371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 nodeType="clickPar">
                      <p:stCondLst>
                        <p:cond delay="indefinite"/>
                      </p:stCondLst>
                      <p:childTnLst>
                        <p:par>
                          <p:cTn id="3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371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371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371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371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37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37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371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371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 nodeType="clickPar">
                      <p:stCondLst>
                        <p:cond delay="indefinite"/>
                      </p:stCondLst>
                      <p:childTnLst>
                        <p:par>
                          <p:cTn id="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371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371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371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371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 nodeType="clickPar">
                      <p:stCondLst>
                        <p:cond delay="indefinite"/>
                      </p:stCondLst>
                      <p:childTnLst>
                        <p:par>
                          <p:cTn id="4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371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371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371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371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 nodeType="clickPar">
                      <p:stCondLst>
                        <p:cond delay="indefinite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37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37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37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371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 nodeType="clickPar">
                      <p:stCondLst>
                        <p:cond delay="indefinite"/>
                      </p:stCondLst>
                      <p:childTnLst>
                        <p:par>
                          <p:cTn id="4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371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371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371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371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 nodeType="clickPar">
                      <p:stCondLst>
                        <p:cond delay="indefinite"/>
                      </p:stCondLst>
                      <p:childTnLst>
                        <p:par>
                          <p:cTn id="4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371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371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371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371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 nodeType="clickPar">
                      <p:stCondLst>
                        <p:cond delay="indefinite"/>
                      </p:stCondLst>
                      <p:childTnLst>
                        <p:par>
                          <p:cTn id="4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371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371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371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0" fill="hold"/>
                                        <p:tgtEl>
                                          <p:spTgt spid="371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 nodeType="clickPar">
                      <p:stCondLst>
                        <p:cond delay="indefinite"/>
                      </p:stCondLst>
                      <p:childTnLst>
                        <p:par>
                          <p:cTn id="4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371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371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371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371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 nodeType="clickPar">
                      <p:stCondLst>
                        <p:cond delay="indefinite"/>
                      </p:stCondLst>
                      <p:childTnLst>
                        <p:par>
                          <p:cTn id="4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371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371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371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371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371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371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371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371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 nodeType="clickPar">
                      <p:stCondLst>
                        <p:cond delay="indefinite"/>
                      </p:stCondLst>
                      <p:childTnLst>
                        <p:par>
                          <p:cTn id="4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371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500" fill="hold"/>
                                        <p:tgtEl>
                                          <p:spTgt spid="371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371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371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 nodeType="clickPar">
                      <p:stCondLst>
                        <p:cond delay="indefinite"/>
                      </p:stCondLst>
                      <p:childTnLst>
                        <p:par>
                          <p:cTn id="4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371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37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 nodeType="clickPar">
                      <p:stCondLst>
                        <p:cond delay="indefinite"/>
                      </p:stCondLst>
                      <p:childTnLst>
                        <p:par>
                          <p:cTn id="4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371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371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 nodeType="clickPar">
                      <p:stCondLst>
                        <p:cond delay="indefinite"/>
                      </p:stCondLst>
                      <p:childTnLst>
                        <p:par>
                          <p:cTn id="5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371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 fill="hold"/>
                                        <p:tgtEl>
                                          <p:spTgt spid="371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 nodeType="clickPar">
                      <p:stCondLst>
                        <p:cond delay="indefinite"/>
                      </p:stCondLst>
                      <p:childTnLst>
                        <p:par>
                          <p:cTn id="5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371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500" fill="hold"/>
                                        <p:tgtEl>
                                          <p:spTgt spid="371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371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371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 nodeType="clickPar">
                      <p:stCondLst>
                        <p:cond delay="indefinite"/>
                      </p:stCondLst>
                      <p:childTnLst>
                        <p:par>
                          <p:cTn id="5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37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37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 nodeType="clickPar">
                      <p:stCondLst>
                        <p:cond delay="indefinite"/>
                      </p:stCondLst>
                      <p:childTnLst>
                        <p:par>
                          <p:cTn id="5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37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37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 nodeType="clickPar">
                      <p:stCondLst>
                        <p:cond delay="indefinite"/>
                      </p:stCondLst>
                      <p:childTnLst>
                        <p:par>
                          <p:cTn id="5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371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4" dur="500" fill="hold"/>
                                        <p:tgtEl>
                                          <p:spTgt spid="371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 nodeType="clickPar">
                      <p:stCondLst>
                        <p:cond delay="indefinite"/>
                      </p:stCondLst>
                      <p:childTnLst>
                        <p:par>
                          <p:cTn id="5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9" dur="500" fill="hold"/>
                                        <p:tgtEl>
                                          <p:spTgt spid="37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0" dur="500" fill="hold"/>
                                        <p:tgtEl>
                                          <p:spTgt spid="37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 nodeType="clickPar">
                      <p:stCondLst>
                        <p:cond delay="indefinite"/>
                      </p:stCondLst>
                      <p:childTnLst>
                        <p:par>
                          <p:cTn id="5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5" dur="500" fill="hold"/>
                                        <p:tgtEl>
                                          <p:spTgt spid="37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37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 nodeType="clickPar">
                      <p:stCondLst>
                        <p:cond delay="indefinite"/>
                      </p:stCondLst>
                      <p:childTnLst>
                        <p:par>
                          <p:cTn id="5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371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371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 nodeType="clickPar">
                      <p:stCondLst>
                        <p:cond delay="indefinite"/>
                      </p:stCondLst>
                      <p:childTnLst>
                        <p:par>
                          <p:cTn id="5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7" dur="500" fill="hold"/>
                                        <p:tgtEl>
                                          <p:spTgt spid="371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500" fill="hold"/>
                                        <p:tgtEl>
                                          <p:spTgt spid="371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 nodeType="clickPar">
                      <p:stCondLst>
                        <p:cond delay="indefinite"/>
                      </p:stCondLst>
                      <p:childTnLst>
                        <p:par>
                          <p:cTn id="5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3" dur="500" fill="hold"/>
                                        <p:tgtEl>
                                          <p:spTgt spid="37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 fill="hold"/>
                                        <p:tgtEl>
                                          <p:spTgt spid="37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500" fill="hold"/>
                                        <p:tgtEl>
                                          <p:spTgt spid="371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500" fill="hold"/>
                                        <p:tgtEl>
                                          <p:spTgt spid="371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 nodeType="clickPar">
                      <p:stCondLst>
                        <p:cond delay="indefinite"/>
                      </p:stCondLst>
                      <p:childTnLst>
                        <p:par>
                          <p:cTn id="5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371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371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 fill="hold"/>
                                        <p:tgtEl>
                                          <p:spTgt spid="371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500" fill="hold"/>
                                        <p:tgtEl>
                                          <p:spTgt spid="371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 nodeType="clickPar">
                      <p:stCondLst>
                        <p:cond delay="indefinite"/>
                      </p:stCondLst>
                      <p:childTnLst>
                        <p:par>
                          <p:cTn id="5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9" dur="500"/>
                                        <p:tgtEl>
                                          <p:spTgt spid="371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 nodeType="clickPar">
                      <p:stCondLst>
                        <p:cond delay="indefinite"/>
                      </p:stCondLst>
                      <p:childTnLst>
                        <p:par>
                          <p:cTn id="5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4" dur="500"/>
                                        <p:tgtEl>
                                          <p:spTgt spid="37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 nodeType="clickPar">
                      <p:stCondLst>
                        <p:cond delay="indefinite"/>
                      </p:stCondLst>
                      <p:childTnLst>
                        <p:par>
                          <p:cTn id="5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89" dur="500"/>
                                        <p:tgtEl>
                                          <p:spTgt spid="37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 nodeType="clickPar">
                      <p:stCondLst>
                        <p:cond delay="indefinite"/>
                      </p:stCondLst>
                      <p:childTnLst>
                        <p:par>
                          <p:cTn id="5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4" dur="500"/>
                                        <p:tgtEl>
                                          <p:spTgt spid="37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 nodeType="clickPar">
                      <p:stCondLst>
                        <p:cond delay="indefinite"/>
                      </p:stCondLst>
                      <p:childTnLst>
                        <p:par>
                          <p:cTn id="5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9" dur="500"/>
                                        <p:tgtEl>
                                          <p:spTgt spid="37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 nodeType="clickPar">
                      <p:stCondLst>
                        <p:cond delay="indefinite"/>
                      </p:stCondLst>
                      <p:childTnLst>
                        <p:par>
                          <p:cTn id="6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4" dur="500"/>
                                        <p:tgtEl>
                                          <p:spTgt spid="37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 nodeType="clickPar">
                      <p:stCondLst>
                        <p:cond delay="indefinite"/>
                      </p:stCondLst>
                      <p:childTnLst>
                        <p:par>
                          <p:cTn id="6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9" dur="500" fill="hold"/>
                                        <p:tgtEl>
                                          <p:spTgt spid="371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500" fill="hold"/>
                                        <p:tgtEl>
                                          <p:spTgt spid="371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500" fill="hold"/>
                                        <p:tgtEl>
                                          <p:spTgt spid="371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500" fill="hold"/>
                                        <p:tgtEl>
                                          <p:spTgt spid="371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 nodeType="clickPar">
                      <p:stCondLst>
                        <p:cond delay="indefinite"/>
                      </p:stCondLst>
                      <p:childTnLst>
                        <p:par>
                          <p:cTn id="6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7" dur="500" fill="hold"/>
                                        <p:tgtEl>
                                          <p:spTgt spid="371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500" fill="hold"/>
                                        <p:tgtEl>
                                          <p:spTgt spid="371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500" fill="hold"/>
                                        <p:tgtEl>
                                          <p:spTgt spid="371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500" fill="hold"/>
                                        <p:tgtEl>
                                          <p:spTgt spid="371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 nodeType="clickPar">
                      <p:stCondLst>
                        <p:cond delay="indefinite"/>
                      </p:stCondLst>
                      <p:childTnLst>
                        <p:par>
                          <p:cTn id="6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500" fill="hold"/>
                                        <p:tgtEl>
                                          <p:spTgt spid="371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500" fill="hold"/>
                                        <p:tgtEl>
                                          <p:spTgt spid="371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500" fill="hold"/>
                                        <p:tgtEl>
                                          <p:spTgt spid="371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371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 nodeType="clickPar">
                      <p:stCondLst>
                        <p:cond delay="indefinite"/>
                      </p:stCondLst>
                      <p:childTnLst>
                        <p:par>
                          <p:cTn id="6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3" dur="500" fill="hold"/>
                                        <p:tgtEl>
                                          <p:spTgt spid="371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500" fill="hold"/>
                                        <p:tgtEl>
                                          <p:spTgt spid="371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500" fill="hold"/>
                                        <p:tgtEl>
                                          <p:spTgt spid="371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0" fill="hold"/>
                                        <p:tgtEl>
                                          <p:spTgt spid="371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 animBg="1"/>
      <p:bldP spid="371715" grpId="0" animBg="1"/>
      <p:bldP spid="371716" grpId="0" autoUpdateAnimBg="0"/>
      <p:bldP spid="371717" grpId="0" autoUpdateAnimBg="0"/>
      <p:bldP spid="371718" grpId="0" animBg="1"/>
      <p:bldP spid="371719" grpId="0" animBg="1"/>
      <p:bldP spid="371720" grpId="0" animBg="1"/>
      <p:bldP spid="371721" grpId="0" animBg="1"/>
      <p:bldP spid="371722" grpId="0" animBg="1"/>
      <p:bldP spid="371723" grpId="0" animBg="1"/>
      <p:bldP spid="371724" grpId="0" animBg="1"/>
      <p:bldP spid="371725" grpId="0" animBg="1"/>
      <p:bldP spid="371726" grpId="0" animBg="1"/>
      <p:bldP spid="371727" grpId="0" animBg="1"/>
      <p:bldP spid="371728" grpId="0" animBg="1"/>
      <p:bldP spid="371729" grpId="0" animBg="1"/>
      <p:bldP spid="371744" grpId="0" animBg="1"/>
      <p:bldP spid="371745" grpId="0" autoUpdateAnimBg="0"/>
      <p:bldP spid="371746" grpId="0" animBg="1"/>
      <p:bldP spid="371747" grpId="0" animBg="1"/>
      <p:bldP spid="371748" grpId="0" animBg="1"/>
      <p:bldP spid="371749" grpId="0" autoUpdateAnimBg="0"/>
      <p:bldP spid="371750" grpId="0" animBg="1"/>
      <p:bldP spid="371751" grpId="0" animBg="1"/>
      <p:bldP spid="371752" grpId="0" animBg="1"/>
      <p:bldP spid="371753" grpId="0" autoUpdateAnimBg="0"/>
      <p:bldP spid="371754" grpId="0" animBg="1"/>
      <p:bldP spid="371755" grpId="0" animBg="1"/>
      <p:bldP spid="371756" grpId="0" animBg="1"/>
      <p:bldP spid="371757" grpId="0" animBg="1"/>
      <p:bldP spid="371758" grpId="0" animBg="1"/>
      <p:bldP spid="371759" grpId="0" animBg="1"/>
      <p:bldP spid="371760" grpId="0" animBg="1"/>
      <p:bldP spid="371761" grpId="0" animBg="1"/>
      <p:bldP spid="371762" grpId="0" autoUpdateAnimBg="0"/>
      <p:bldP spid="371763" grpId="0" autoUpdateAnimBg="0"/>
      <p:bldP spid="371764" grpId="0" autoUpdateAnimBg="0"/>
      <p:bldP spid="371765" grpId="0" autoUpdateAnimBg="0"/>
      <p:bldP spid="371766" grpId="0" autoUpdateAnimBg="0"/>
      <p:bldP spid="371767" grpId="0" autoUpdateAnimBg="0"/>
      <p:bldP spid="371768" grpId="0" autoUpdateAnimBg="0"/>
      <p:bldP spid="371769" grpId="0" autoUpdateAnimBg="0"/>
      <p:bldP spid="371795" grpId="0" animBg="1"/>
      <p:bldP spid="371796" grpId="0" animBg="1"/>
      <p:bldP spid="371797" grpId="0" animBg="1"/>
      <p:bldP spid="371798" grpId="0" animBg="1"/>
      <p:bldP spid="371799" grpId="0" animBg="1"/>
      <p:bldP spid="371800" grpId="0" animBg="1"/>
      <p:bldP spid="371801" grpId="0" animBg="1"/>
      <p:bldP spid="371802" grpId="0" animBg="1"/>
      <p:bldP spid="371803" grpId="0" animBg="1"/>
      <p:bldP spid="371804" grpId="0" animBg="1"/>
      <p:bldP spid="371805" grpId="0" animBg="1"/>
      <p:bldP spid="371806" grpId="0" animBg="1"/>
      <p:bldP spid="371807" grpId="0" animBg="1"/>
      <p:bldP spid="371808" grpId="0" animBg="1"/>
      <p:bldP spid="371809" grpId="0" animBg="1"/>
      <p:bldP spid="371810" grpId="0" animBg="1"/>
      <p:bldP spid="371811" grpId="0" animBg="1"/>
      <p:bldP spid="371812" grpId="0" animBg="1"/>
      <p:bldP spid="371813" grpId="0" animBg="1"/>
      <p:bldP spid="371814" grpId="0" animBg="1"/>
      <p:bldP spid="371815" grpId="0" animBg="1"/>
      <p:bldP spid="371816" grpId="0" animBg="1"/>
      <p:bldP spid="371817" grpId="0" animBg="1"/>
      <p:bldP spid="371818" grpId="0" animBg="1"/>
      <p:bldP spid="371819" grpId="0" animBg="1"/>
      <p:bldP spid="371820" grpId="0" animBg="1"/>
      <p:bldP spid="371821" grpId="0" animBg="1"/>
      <p:bldP spid="371822" grpId="0" animBg="1"/>
      <p:bldP spid="371823" grpId="0" animBg="1"/>
      <p:bldP spid="371824" grpId="0" animBg="1"/>
      <p:bldP spid="371825" grpId="0" animBg="1"/>
      <p:bldP spid="371826" grpId="0" animBg="1"/>
      <p:bldP spid="371827" grpId="0" autoUpdateAnimBg="0"/>
      <p:bldP spid="371828" grpId="0" autoUpdateAnimBg="0"/>
      <p:bldP spid="371829" grpId="0" autoUpdateAnimBg="0"/>
      <p:bldP spid="371830" grpId="0" autoUpdateAnimBg="0"/>
      <p:bldP spid="371831" grpId="0" autoUpdateAnimBg="0"/>
      <p:bldP spid="371832" grpId="0" animBg="1"/>
      <p:bldP spid="371833" grpId="0" animBg="1"/>
      <p:bldP spid="371834" grpId="0" animBg="1"/>
      <p:bldP spid="371835" grpId="0" animBg="1"/>
      <p:bldP spid="371836" grpId="0" animBg="1"/>
      <p:bldP spid="371837" grpId="0" animBg="1"/>
      <p:bldP spid="371838" grpId="0" animBg="1"/>
      <p:bldP spid="371839" grpId="0" animBg="1"/>
      <p:bldP spid="371840" grpId="0" animBg="1"/>
      <p:bldP spid="371841" grpId="0" animBg="1"/>
      <p:bldP spid="371842" grpId="0" animBg="1"/>
      <p:bldP spid="3718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ChangeArrowheads="1"/>
          </p:cNvSpPr>
          <p:nvPr/>
        </p:nvSpPr>
        <p:spPr bwMode="auto">
          <a:xfrm rot="13483386" flipH="1">
            <a:off x="1819275" y="4948238"/>
            <a:ext cx="1395413" cy="139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763" name="Line 3"/>
          <p:cNvSpPr>
            <a:spLocks noChangeShapeType="1"/>
          </p:cNvSpPr>
          <p:nvPr/>
        </p:nvSpPr>
        <p:spPr bwMode="auto">
          <a:xfrm flipV="1">
            <a:off x="1554163" y="3155950"/>
            <a:ext cx="0" cy="24558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64" name="Line 4"/>
          <p:cNvSpPr>
            <a:spLocks noChangeShapeType="1"/>
          </p:cNvSpPr>
          <p:nvPr/>
        </p:nvSpPr>
        <p:spPr bwMode="auto">
          <a:xfrm flipV="1">
            <a:off x="3479800" y="3155950"/>
            <a:ext cx="0" cy="24558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65" name="Line 5"/>
          <p:cNvSpPr>
            <a:spLocks noChangeShapeType="1"/>
          </p:cNvSpPr>
          <p:nvPr/>
        </p:nvSpPr>
        <p:spPr bwMode="auto">
          <a:xfrm flipV="1">
            <a:off x="1554163" y="3289300"/>
            <a:ext cx="0" cy="1195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66" name="Line 6"/>
          <p:cNvSpPr>
            <a:spLocks noChangeShapeType="1"/>
          </p:cNvSpPr>
          <p:nvPr/>
        </p:nvSpPr>
        <p:spPr bwMode="auto">
          <a:xfrm>
            <a:off x="1554163" y="3289300"/>
            <a:ext cx="19256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67" name="Line 7"/>
          <p:cNvSpPr>
            <a:spLocks noChangeShapeType="1"/>
          </p:cNvSpPr>
          <p:nvPr/>
        </p:nvSpPr>
        <p:spPr bwMode="auto">
          <a:xfrm>
            <a:off x="3479800" y="3322638"/>
            <a:ext cx="0" cy="1128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68" name="Line 8"/>
          <p:cNvSpPr>
            <a:spLocks noChangeShapeType="1"/>
          </p:cNvSpPr>
          <p:nvPr/>
        </p:nvSpPr>
        <p:spPr bwMode="auto">
          <a:xfrm>
            <a:off x="1554163" y="4484688"/>
            <a:ext cx="19256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69" name="Line 9"/>
          <p:cNvSpPr>
            <a:spLocks noChangeShapeType="1"/>
          </p:cNvSpPr>
          <p:nvPr/>
        </p:nvSpPr>
        <p:spPr bwMode="auto">
          <a:xfrm>
            <a:off x="2516188" y="3289300"/>
            <a:ext cx="0" cy="14605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70" name="Line 10"/>
          <p:cNvSpPr>
            <a:spLocks noChangeShapeType="1"/>
          </p:cNvSpPr>
          <p:nvPr/>
        </p:nvSpPr>
        <p:spPr bwMode="auto">
          <a:xfrm>
            <a:off x="2516188" y="3289300"/>
            <a:ext cx="0" cy="1195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71" name="Line 11"/>
          <p:cNvSpPr>
            <a:spLocks noChangeShapeType="1"/>
          </p:cNvSpPr>
          <p:nvPr/>
        </p:nvSpPr>
        <p:spPr bwMode="auto">
          <a:xfrm rot="3861140" flipV="1">
            <a:off x="1554163" y="3289300"/>
            <a:ext cx="1925638" cy="11953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4763" y="2103438"/>
            <a:ext cx="2214562" cy="2517775"/>
            <a:chOff x="2067" y="582"/>
            <a:chExt cx="1601" cy="1821"/>
          </a:xfrm>
        </p:grpSpPr>
        <p:sp>
          <p:nvSpPr>
            <p:cNvPr id="42104" name="Line 13"/>
            <p:cNvSpPr>
              <a:spLocks noChangeShapeType="1"/>
            </p:cNvSpPr>
            <p:nvPr/>
          </p:nvSpPr>
          <p:spPr bwMode="auto">
            <a:xfrm rot="3578130" flipV="1">
              <a:off x="2498" y="486"/>
              <a:ext cx="1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5" name="Line 14"/>
            <p:cNvSpPr>
              <a:spLocks noChangeShapeType="1"/>
            </p:cNvSpPr>
            <p:nvPr/>
          </p:nvSpPr>
          <p:spPr bwMode="auto">
            <a:xfrm rot="3529297" flipH="1">
              <a:off x="2541" y="1261"/>
              <a:ext cx="1383" cy="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6" name="Line 15"/>
            <p:cNvSpPr>
              <a:spLocks noChangeShapeType="1"/>
            </p:cNvSpPr>
            <p:nvPr/>
          </p:nvSpPr>
          <p:spPr bwMode="auto">
            <a:xfrm rot="3579547">
              <a:off x="3259" y="1675"/>
              <a:ext cx="1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7" name="Line 16"/>
            <p:cNvSpPr>
              <a:spLocks noChangeShapeType="1"/>
            </p:cNvSpPr>
            <p:nvPr/>
          </p:nvSpPr>
          <p:spPr bwMode="auto">
            <a:xfrm rot="3529297" flipH="1">
              <a:off x="1820" y="1683"/>
              <a:ext cx="1391" cy="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8" name="Line 17"/>
            <p:cNvSpPr>
              <a:spLocks noChangeShapeType="1"/>
            </p:cNvSpPr>
            <p:nvPr/>
          </p:nvSpPr>
          <p:spPr bwMode="auto">
            <a:xfrm rot="3578130">
              <a:off x="2879" y="1069"/>
              <a:ext cx="1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3778" name="Line 18"/>
          <p:cNvSpPr>
            <a:spLocks noChangeShapeType="1"/>
          </p:cNvSpPr>
          <p:nvPr/>
        </p:nvSpPr>
        <p:spPr bwMode="auto">
          <a:xfrm>
            <a:off x="1090613" y="4484688"/>
            <a:ext cx="7499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79" name="Line 19"/>
          <p:cNvSpPr>
            <a:spLocks noChangeShapeType="1"/>
          </p:cNvSpPr>
          <p:nvPr/>
        </p:nvSpPr>
        <p:spPr bwMode="auto">
          <a:xfrm>
            <a:off x="4940300" y="2227263"/>
            <a:ext cx="0" cy="22574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0" name="Line 20"/>
          <p:cNvSpPr>
            <a:spLocks noChangeShapeType="1"/>
          </p:cNvSpPr>
          <p:nvPr/>
        </p:nvSpPr>
        <p:spPr bwMode="auto">
          <a:xfrm>
            <a:off x="3927475" y="2890838"/>
            <a:ext cx="0" cy="38496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1" name="Line 21"/>
          <p:cNvSpPr>
            <a:spLocks noChangeShapeType="1"/>
          </p:cNvSpPr>
          <p:nvPr/>
        </p:nvSpPr>
        <p:spPr bwMode="auto">
          <a:xfrm>
            <a:off x="4408488" y="3687763"/>
            <a:ext cx="0" cy="31194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2" name="Line 22"/>
          <p:cNvSpPr>
            <a:spLocks noChangeShapeType="1"/>
          </p:cNvSpPr>
          <p:nvPr/>
        </p:nvSpPr>
        <p:spPr bwMode="auto">
          <a:xfrm>
            <a:off x="4940300" y="4484688"/>
            <a:ext cx="0" cy="22558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3" name="Line 23"/>
          <p:cNvSpPr>
            <a:spLocks noChangeShapeType="1"/>
          </p:cNvSpPr>
          <p:nvPr/>
        </p:nvSpPr>
        <p:spPr bwMode="auto">
          <a:xfrm>
            <a:off x="5437188" y="3090863"/>
            <a:ext cx="0" cy="36496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4" name="Line 24"/>
          <p:cNvSpPr>
            <a:spLocks noChangeShapeType="1"/>
          </p:cNvSpPr>
          <p:nvPr/>
        </p:nvSpPr>
        <p:spPr bwMode="auto">
          <a:xfrm>
            <a:off x="5935663" y="3886200"/>
            <a:ext cx="0" cy="285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5" name="Line 25"/>
          <p:cNvSpPr>
            <a:spLocks noChangeShapeType="1"/>
          </p:cNvSpPr>
          <p:nvPr/>
        </p:nvSpPr>
        <p:spPr bwMode="auto">
          <a:xfrm>
            <a:off x="2484438" y="4683125"/>
            <a:ext cx="35829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6" name="Line 26"/>
          <p:cNvSpPr>
            <a:spLocks noChangeShapeType="1"/>
          </p:cNvSpPr>
          <p:nvPr/>
        </p:nvSpPr>
        <p:spPr bwMode="auto">
          <a:xfrm>
            <a:off x="3479800" y="5645150"/>
            <a:ext cx="25876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7" name="Line 27"/>
          <p:cNvSpPr>
            <a:spLocks noChangeShapeType="1"/>
          </p:cNvSpPr>
          <p:nvPr/>
        </p:nvSpPr>
        <p:spPr bwMode="auto">
          <a:xfrm>
            <a:off x="2484438" y="6607175"/>
            <a:ext cx="35829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8" name="Line 28"/>
          <p:cNvSpPr>
            <a:spLocks noChangeShapeType="1"/>
          </p:cNvSpPr>
          <p:nvPr/>
        </p:nvSpPr>
        <p:spPr bwMode="auto">
          <a:xfrm flipH="1">
            <a:off x="5403850" y="5611813"/>
            <a:ext cx="53181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9" name="Line 29"/>
          <p:cNvSpPr>
            <a:spLocks noChangeShapeType="1"/>
          </p:cNvSpPr>
          <p:nvPr/>
        </p:nvSpPr>
        <p:spPr bwMode="auto">
          <a:xfrm>
            <a:off x="5454650" y="4683125"/>
            <a:ext cx="463550" cy="995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0" name="Line 30"/>
          <p:cNvSpPr>
            <a:spLocks noChangeShapeType="1"/>
          </p:cNvSpPr>
          <p:nvPr/>
        </p:nvSpPr>
        <p:spPr bwMode="auto">
          <a:xfrm flipH="1">
            <a:off x="3943350" y="4667250"/>
            <a:ext cx="531813" cy="928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1" name="Line 31"/>
          <p:cNvSpPr>
            <a:spLocks noChangeShapeType="1"/>
          </p:cNvSpPr>
          <p:nvPr/>
        </p:nvSpPr>
        <p:spPr bwMode="auto">
          <a:xfrm>
            <a:off x="3960813" y="5611813"/>
            <a:ext cx="465137" cy="995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2" name="Line 32"/>
          <p:cNvSpPr>
            <a:spLocks noChangeShapeType="1"/>
          </p:cNvSpPr>
          <p:nvPr/>
        </p:nvSpPr>
        <p:spPr bwMode="auto">
          <a:xfrm>
            <a:off x="4475163" y="4683125"/>
            <a:ext cx="99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3" name="Line 33"/>
          <p:cNvSpPr>
            <a:spLocks noChangeShapeType="1"/>
          </p:cNvSpPr>
          <p:nvPr/>
        </p:nvSpPr>
        <p:spPr bwMode="auto">
          <a:xfrm>
            <a:off x="4475163" y="6607175"/>
            <a:ext cx="99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927475" y="4683125"/>
            <a:ext cx="1543050" cy="1941513"/>
            <a:chOff x="2148" y="2448"/>
            <a:chExt cx="1116" cy="1404"/>
          </a:xfrm>
        </p:grpSpPr>
        <p:sp>
          <p:nvSpPr>
            <p:cNvPr id="42101" name="Line 35"/>
            <p:cNvSpPr>
              <a:spLocks noChangeShapeType="1"/>
            </p:cNvSpPr>
            <p:nvPr/>
          </p:nvSpPr>
          <p:spPr bwMode="auto">
            <a:xfrm flipH="1">
              <a:off x="2880" y="2448"/>
              <a:ext cx="38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2" name="Line 36"/>
            <p:cNvSpPr>
              <a:spLocks noChangeShapeType="1"/>
            </p:cNvSpPr>
            <p:nvPr/>
          </p:nvSpPr>
          <p:spPr bwMode="auto">
            <a:xfrm>
              <a:off x="2892" y="3132"/>
              <a:ext cx="336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3" name="Line 37"/>
            <p:cNvSpPr>
              <a:spLocks noChangeShapeType="1"/>
            </p:cNvSpPr>
            <p:nvPr/>
          </p:nvSpPr>
          <p:spPr bwMode="auto">
            <a:xfrm>
              <a:off x="2148" y="3144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408488" y="4667250"/>
            <a:ext cx="1527175" cy="1990725"/>
            <a:chOff x="2496" y="2436"/>
            <a:chExt cx="1104" cy="1440"/>
          </a:xfrm>
        </p:grpSpPr>
        <p:sp>
          <p:nvSpPr>
            <p:cNvPr id="42098" name="Line 39"/>
            <p:cNvSpPr>
              <a:spLocks noChangeShapeType="1"/>
            </p:cNvSpPr>
            <p:nvPr/>
          </p:nvSpPr>
          <p:spPr bwMode="auto">
            <a:xfrm flipH="1">
              <a:off x="2496" y="3108"/>
              <a:ext cx="384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9" name="Line 40"/>
            <p:cNvSpPr>
              <a:spLocks noChangeShapeType="1"/>
            </p:cNvSpPr>
            <p:nvPr/>
          </p:nvSpPr>
          <p:spPr bwMode="auto">
            <a:xfrm>
              <a:off x="2532" y="2436"/>
              <a:ext cx="336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0" name="Line 41"/>
            <p:cNvSpPr>
              <a:spLocks noChangeShapeType="1"/>
            </p:cNvSpPr>
            <p:nvPr/>
          </p:nvSpPr>
          <p:spPr bwMode="auto">
            <a:xfrm>
              <a:off x="2880" y="3144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3802" name="Line 42"/>
          <p:cNvSpPr>
            <a:spLocks noChangeShapeType="1"/>
          </p:cNvSpPr>
          <p:nvPr/>
        </p:nvSpPr>
        <p:spPr bwMode="auto">
          <a:xfrm>
            <a:off x="6334125" y="4484688"/>
            <a:ext cx="2124075" cy="2122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3" name="Line 43"/>
          <p:cNvSpPr>
            <a:spLocks noChangeShapeType="1"/>
          </p:cNvSpPr>
          <p:nvPr/>
        </p:nvSpPr>
        <p:spPr bwMode="auto">
          <a:xfrm>
            <a:off x="5403850" y="4683125"/>
            <a:ext cx="11287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4" name="Line 44"/>
          <p:cNvSpPr>
            <a:spLocks noChangeShapeType="1"/>
          </p:cNvSpPr>
          <p:nvPr/>
        </p:nvSpPr>
        <p:spPr bwMode="auto">
          <a:xfrm>
            <a:off x="5935663" y="5624513"/>
            <a:ext cx="15255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5" name="Line 45"/>
          <p:cNvSpPr>
            <a:spLocks noChangeShapeType="1"/>
          </p:cNvSpPr>
          <p:nvPr/>
        </p:nvSpPr>
        <p:spPr bwMode="auto">
          <a:xfrm>
            <a:off x="5935663" y="6607175"/>
            <a:ext cx="25225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6" name="Line 46"/>
          <p:cNvSpPr>
            <a:spLocks noChangeShapeType="1"/>
          </p:cNvSpPr>
          <p:nvPr/>
        </p:nvSpPr>
        <p:spPr bwMode="auto">
          <a:xfrm flipV="1">
            <a:off x="6532563" y="2160588"/>
            <a:ext cx="0" cy="25225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7" name="Line 47"/>
          <p:cNvSpPr>
            <a:spLocks noChangeShapeType="1"/>
          </p:cNvSpPr>
          <p:nvPr/>
        </p:nvSpPr>
        <p:spPr bwMode="auto">
          <a:xfrm flipV="1">
            <a:off x="7461250" y="3886200"/>
            <a:ext cx="0" cy="17256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8" name="Line 48"/>
          <p:cNvSpPr>
            <a:spLocks noChangeShapeType="1"/>
          </p:cNvSpPr>
          <p:nvPr/>
        </p:nvSpPr>
        <p:spPr bwMode="auto">
          <a:xfrm flipV="1">
            <a:off x="8445500" y="2160588"/>
            <a:ext cx="0" cy="44465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9" name="Line 49"/>
          <p:cNvSpPr>
            <a:spLocks noChangeShapeType="1"/>
          </p:cNvSpPr>
          <p:nvPr/>
        </p:nvSpPr>
        <p:spPr bwMode="auto">
          <a:xfrm>
            <a:off x="4940300" y="2293938"/>
            <a:ext cx="36496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0" name="Line 50"/>
          <p:cNvSpPr>
            <a:spLocks noChangeShapeType="1"/>
          </p:cNvSpPr>
          <p:nvPr/>
        </p:nvSpPr>
        <p:spPr bwMode="auto">
          <a:xfrm>
            <a:off x="5470525" y="3090863"/>
            <a:ext cx="30527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1" name="Line 51"/>
          <p:cNvSpPr>
            <a:spLocks noChangeShapeType="1"/>
          </p:cNvSpPr>
          <p:nvPr/>
        </p:nvSpPr>
        <p:spPr bwMode="auto">
          <a:xfrm>
            <a:off x="5935663" y="3886200"/>
            <a:ext cx="25876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2" name="Line 52"/>
          <p:cNvSpPr>
            <a:spLocks noChangeShapeType="1"/>
          </p:cNvSpPr>
          <p:nvPr/>
        </p:nvSpPr>
        <p:spPr bwMode="auto">
          <a:xfrm>
            <a:off x="3878263" y="2865438"/>
            <a:ext cx="46450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3" name="Line 53"/>
          <p:cNvSpPr>
            <a:spLocks noChangeShapeType="1"/>
          </p:cNvSpPr>
          <p:nvPr/>
        </p:nvSpPr>
        <p:spPr bwMode="auto">
          <a:xfrm>
            <a:off x="4449763" y="3675063"/>
            <a:ext cx="41163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4" name="Line 54"/>
          <p:cNvSpPr>
            <a:spLocks noChangeShapeType="1"/>
          </p:cNvSpPr>
          <p:nvPr/>
        </p:nvSpPr>
        <p:spPr bwMode="auto">
          <a:xfrm>
            <a:off x="6532563" y="3687763"/>
            <a:ext cx="928687" cy="796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5" name="Line 55"/>
          <p:cNvSpPr>
            <a:spLocks noChangeShapeType="1"/>
          </p:cNvSpPr>
          <p:nvPr/>
        </p:nvSpPr>
        <p:spPr bwMode="auto">
          <a:xfrm flipV="1">
            <a:off x="7461250" y="3687763"/>
            <a:ext cx="996950" cy="796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6" name="Line 56"/>
          <p:cNvSpPr>
            <a:spLocks noChangeShapeType="1"/>
          </p:cNvSpPr>
          <p:nvPr/>
        </p:nvSpPr>
        <p:spPr bwMode="auto">
          <a:xfrm flipH="1">
            <a:off x="6532563" y="2293938"/>
            <a:ext cx="928687" cy="796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7" name="Line 57"/>
          <p:cNvSpPr>
            <a:spLocks noChangeShapeType="1"/>
          </p:cNvSpPr>
          <p:nvPr/>
        </p:nvSpPr>
        <p:spPr bwMode="auto">
          <a:xfrm>
            <a:off x="7461250" y="2293938"/>
            <a:ext cx="996950" cy="796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6532563" y="2293938"/>
            <a:ext cx="1925637" cy="1393825"/>
            <a:chOff x="4032" y="720"/>
            <a:chExt cx="1392" cy="1008"/>
          </a:xfrm>
        </p:grpSpPr>
        <p:sp>
          <p:nvSpPr>
            <p:cNvPr id="42095" name="Line 59"/>
            <p:cNvSpPr>
              <a:spLocks noChangeShapeType="1"/>
            </p:cNvSpPr>
            <p:nvPr/>
          </p:nvSpPr>
          <p:spPr bwMode="auto">
            <a:xfrm flipH="1">
              <a:off x="4032" y="1152"/>
              <a:ext cx="67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6" name="Line 60"/>
            <p:cNvSpPr>
              <a:spLocks noChangeShapeType="1"/>
            </p:cNvSpPr>
            <p:nvPr/>
          </p:nvSpPr>
          <p:spPr bwMode="auto">
            <a:xfrm>
              <a:off x="4704" y="1152"/>
              <a:ext cx="72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7" name="Line 61"/>
            <p:cNvSpPr>
              <a:spLocks noChangeShapeType="1"/>
            </p:cNvSpPr>
            <p:nvPr/>
          </p:nvSpPr>
          <p:spPr bwMode="auto">
            <a:xfrm>
              <a:off x="4704" y="720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6532563" y="3090863"/>
            <a:ext cx="1925637" cy="1393825"/>
            <a:chOff x="4032" y="1296"/>
            <a:chExt cx="1392" cy="1008"/>
          </a:xfrm>
        </p:grpSpPr>
        <p:sp>
          <p:nvSpPr>
            <p:cNvPr id="42092" name="Line 63"/>
            <p:cNvSpPr>
              <a:spLocks noChangeShapeType="1"/>
            </p:cNvSpPr>
            <p:nvPr/>
          </p:nvSpPr>
          <p:spPr bwMode="auto">
            <a:xfrm flipV="1">
              <a:off x="4704" y="1296"/>
              <a:ext cx="72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3" name="Line 64"/>
            <p:cNvSpPr>
              <a:spLocks noChangeShapeType="1"/>
            </p:cNvSpPr>
            <p:nvPr/>
          </p:nvSpPr>
          <p:spPr bwMode="auto">
            <a:xfrm>
              <a:off x="4032" y="1296"/>
              <a:ext cx="67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4" name="Line 65"/>
            <p:cNvSpPr>
              <a:spLocks noChangeShapeType="1"/>
            </p:cNvSpPr>
            <p:nvPr/>
          </p:nvSpPr>
          <p:spPr bwMode="auto">
            <a:xfrm>
              <a:off x="4704" y="187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3826" name="Line 66"/>
          <p:cNvSpPr>
            <a:spLocks noChangeShapeType="1"/>
          </p:cNvSpPr>
          <p:nvPr/>
        </p:nvSpPr>
        <p:spPr bwMode="auto">
          <a:xfrm>
            <a:off x="6532563" y="309086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27" name="Line 67"/>
          <p:cNvSpPr>
            <a:spLocks noChangeShapeType="1"/>
          </p:cNvSpPr>
          <p:nvPr/>
        </p:nvSpPr>
        <p:spPr bwMode="auto">
          <a:xfrm>
            <a:off x="8458200" y="3024188"/>
            <a:ext cx="0" cy="663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1487488" y="3051175"/>
            <a:ext cx="2203450" cy="341313"/>
            <a:chOff x="432" y="959"/>
            <a:chExt cx="1593" cy="247"/>
          </a:xfrm>
        </p:grpSpPr>
        <p:sp>
          <p:nvSpPr>
            <p:cNvPr id="42088" name="Text Box 69"/>
            <p:cNvSpPr txBox="1">
              <a:spLocks noChangeArrowheads="1"/>
            </p:cNvSpPr>
            <p:nvPr/>
          </p:nvSpPr>
          <p:spPr bwMode="auto">
            <a:xfrm>
              <a:off x="432" y="962"/>
              <a:ext cx="24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42089" name="Text Box 70"/>
            <p:cNvSpPr txBox="1">
              <a:spLocks noChangeArrowheads="1"/>
            </p:cNvSpPr>
            <p:nvPr/>
          </p:nvSpPr>
          <p:spPr bwMode="auto">
            <a:xfrm>
              <a:off x="1104" y="962"/>
              <a:ext cx="2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d’</a:t>
              </a:r>
            </a:p>
          </p:txBody>
        </p:sp>
        <p:sp>
          <p:nvSpPr>
            <p:cNvPr id="42090" name="Text Box 71"/>
            <p:cNvSpPr txBox="1">
              <a:spLocks noChangeArrowheads="1"/>
            </p:cNvSpPr>
            <p:nvPr/>
          </p:nvSpPr>
          <p:spPr bwMode="auto">
            <a:xfrm>
              <a:off x="1777" y="962"/>
              <a:ext cx="24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42091" name="Text Box 72"/>
            <p:cNvSpPr txBox="1">
              <a:spLocks noChangeArrowheads="1"/>
            </p:cNvSpPr>
            <p:nvPr/>
          </p:nvSpPr>
          <p:spPr bwMode="auto">
            <a:xfrm>
              <a:off x="1009" y="959"/>
              <a:ext cx="256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b’</a:t>
              </a:r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1357313" y="4437063"/>
            <a:ext cx="2395537" cy="2413000"/>
            <a:chOff x="337" y="2015"/>
            <a:chExt cx="1733" cy="1745"/>
          </a:xfrm>
        </p:grpSpPr>
        <p:sp>
          <p:nvSpPr>
            <p:cNvPr id="42084" name="Text Box 74"/>
            <p:cNvSpPr txBox="1">
              <a:spLocks noChangeArrowheads="1"/>
            </p:cNvSpPr>
            <p:nvPr/>
          </p:nvSpPr>
          <p:spPr bwMode="auto">
            <a:xfrm>
              <a:off x="1008" y="3517"/>
              <a:ext cx="206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2085" name="Text Box 75"/>
            <p:cNvSpPr txBox="1">
              <a:spLocks noChangeArrowheads="1"/>
            </p:cNvSpPr>
            <p:nvPr/>
          </p:nvSpPr>
          <p:spPr bwMode="auto">
            <a:xfrm>
              <a:off x="1871" y="2737"/>
              <a:ext cx="19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2086" name="Text Box 76"/>
            <p:cNvSpPr txBox="1">
              <a:spLocks noChangeArrowheads="1"/>
            </p:cNvSpPr>
            <p:nvPr/>
          </p:nvSpPr>
          <p:spPr bwMode="auto">
            <a:xfrm>
              <a:off x="1008" y="2015"/>
              <a:ext cx="206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2087" name="Text Box 77"/>
            <p:cNvSpPr txBox="1">
              <a:spLocks noChangeArrowheads="1"/>
            </p:cNvSpPr>
            <p:nvPr/>
          </p:nvSpPr>
          <p:spPr bwMode="auto">
            <a:xfrm>
              <a:off x="337" y="2737"/>
              <a:ext cx="19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9" name="Group 78"/>
          <p:cNvGrpSpPr>
            <a:grpSpLocks/>
          </p:cNvGrpSpPr>
          <p:nvPr/>
        </p:nvGrpSpPr>
        <p:grpSpPr bwMode="auto">
          <a:xfrm rot="1693034">
            <a:off x="4608513" y="2490788"/>
            <a:ext cx="1963737" cy="1273175"/>
            <a:chOff x="2629" y="405"/>
            <a:chExt cx="1420" cy="920"/>
          </a:xfrm>
        </p:grpSpPr>
        <p:sp>
          <p:nvSpPr>
            <p:cNvPr id="42080" name="Text Box 79"/>
            <p:cNvSpPr txBox="1">
              <a:spLocks noChangeArrowheads="1"/>
            </p:cNvSpPr>
            <p:nvPr/>
          </p:nvSpPr>
          <p:spPr bwMode="auto">
            <a:xfrm rot="1804588">
              <a:off x="2629" y="405"/>
              <a:ext cx="24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42081" name="Text Box 80"/>
            <p:cNvSpPr txBox="1">
              <a:spLocks noChangeArrowheads="1"/>
            </p:cNvSpPr>
            <p:nvPr/>
          </p:nvSpPr>
          <p:spPr bwMode="auto">
            <a:xfrm rot="1804588">
              <a:off x="3333" y="710"/>
              <a:ext cx="243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d’</a:t>
              </a:r>
            </a:p>
          </p:txBody>
        </p:sp>
        <p:sp>
          <p:nvSpPr>
            <p:cNvPr id="42082" name="Text Box 81"/>
            <p:cNvSpPr txBox="1">
              <a:spLocks noChangeArrowheads="1"/>
            </p:cNvSpPr>
            <p:nvPr/>
          </p:nvSpPr>
          <p:spPr bwMode="auto">
            <a:xfrm rot="1804588">
              <a:off x="3806" y="1077"/>
              <a:ext cx="24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42083" name="Text Box 82"/>
            <p:cNvSpPr txBox="1">
              <a:spLocks noChangeArrowheads="1"/>
            </p:cNvSpPr>
            <p:nvPr/>
          </p:nvSpPr>
          <p:spPr bwMode="auto">
            <a:xfrm rot="1804588">
              <a:off x="3237" y="664"/>
              <a:ext cx="24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b’</a:t>
              </a:r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4702175" y="4445000"/>
            <a:ext cx="1554163" cy="2489200"/>
            <a:chOff x="2498" y="2036"/>
            <a:chExt cx="1668" cy="1699"/>
          </a:xfrm>
        </p:grpSpPr>
        <p:sp>
          <p:nvSpPr>
            <p:cNvPr id="42076" name="Text Box 84"/>
            <p:cNvSpPr txBox="1">
              <a:spLocks noChangeArrowheads="1"/>
            </p:cNvSpPr>
            <p:nvPr/>
          </p:nvSpPr>
          <p:spPr bwMode="auto">
            <a:xfrm>
              <a:off x="2498" y="2690"/>
              <a:ext cx="37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2077" name="Text Box 85"/>
            <p:cNvSpPr txBox="1">
              <a:spLocks noChangeArrowheads="1"/>
            </p:cNvSpPr>
            <p:nvPr/>
          </p:nvSpPr>
          <p:spPr bwMode="auto">
            <a:xfrm>
              <a:off x="3170" y="3504"/>
              <a:ext cx="3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2078" name="Text Box 86"/>
            <p:cNvSpPr txBox="1">
              <a:spLocks noChangeArrowheads="1"/>
            </p:cNvSpPr>
            <p:nvPr/>
          </p:nvSpPr>
          <p:spPr bwMode="auto">
            <a:xfrm>
              <a:off x="3216" y="2036"/>
              <a:ext cx="38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2079" name="Text Box 87"/>
            <p:cNvSpPr txBox="1">
              <a:spLocks noChangeArrowheads="1"/>
            </p:cNvSpPr>
            <p:nvPr/>
          </p:nvSpPr>
          <p:spPr bwMode="auto">
            <a:xfrm>
              <a:off x="3796" y="2722"/>
              <a:ext cx="37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6311900" y="2078038"/>
            <a:ext cx="2160588" cy="2125662"/>
            <a:chOff x="2498" y="2037"/>
            <a:chExt cx="1613" cy="1740"/>
          </a:xfrm>
        </p:grpSpPr>
        <p:sp>
          <p:nvSpPr>
            <p:cNvPr id="42072" name="Text Box 89"/>
            <p:cNvSpPr txBox="1">
              <a:spLocks noChangeArrowheads="1"/>
            </p:cNvSpPr>
            <p:nvPr/>
          </p:nvSpPr>
          <p:spPr bwMode="auto">
            <a:xfrm>
              <a:off x="2498" y="2688"/>
              <a:ext cx="31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d’’</a:t>
              </a:r>
              <a:endParaRPr lang="en-US" b="0" baseline="-25000">
                <a:latin typeface="Times New Roman" pitchFamily="18" charset="0"/>
              </a:endParaRPr>
            </a:p>
          </p:txBody>
        </p:sp>
        <p:sp>
          <p:nvSpPr>
            <p:cNvPr id="42073" name="Text Box 90"/>
            <p:cNvSpPr txBox="1">
              <a:spLocks noChangeArrowheads="1"/>
            </p:cNvSpPr>
            <p:nvPr/>
          </p:nvSpPr>
          <p:spPr bwMode="auto">
            <a:xfrm>
              <a:off x="3171" y="3502"/>
              <a:ext cx="307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c’’</a:t>
              </a:r>
              <a:endParaRPr lang="en-US" b="0" baseline="-25000">
                <a:latin typeface="Times New Roman" pitchFamily="18" charset="0"/>
              </a:endParaRPr>
            </a:p>
          </p:txBody>
        </p:sp>
        <p:sp>
          <p:nvSpPr>
            <p:cNvPr id="42074" name="Text Box 91"/>
            <p:cNvSpPr txBox="1">
              <a:spLocks noChangeArrowheads="1"/>
            </p:cNvSpPr>
            <p:nvPr/>
          </p:nvSpPr>
          <p:spPr bwMode="auto">
            <a:xfrm>
              <a:off x="3218" y="2037"/>
              <a:ext cx="30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a’’</a:t>
              </a:r>
              <a:endParaRPr lang="en-US" b="0" baseline="-25000">
                <a:latin typeface="Times New Roman" pitchFamily="18" charset="0"/>
              </a:endParaRPr>
            </a:p>
          </p:txBody>
        </p:sp>
        <p:sp>
          <p:nvSpPr>
            <p:cNvPr id="42075" name="Text Box 92"/>
            <p:cNvSpPr txBox="1">
              <a:spLocks noChangeArrowheads="1"/>
            </p:cNvSpPr>
            <p:nvPr/>
          </p:nvSpPr>
          <p:spPr bwMode="auto">
            <a:xfrm>
              <a:off x="3795" y="2722"/>
              <a:ext cx="31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b’’</a:t>
              </a:r>
              <a:endParaRPr lang="en-US" b="0" baseline="-25000">
                <a:latin typeface="Times New Roman" pitchFamily="18" charset="0"/>
              </a:endParaRPr>
            </a:p>
          </p:txBody>
        </p:sp>
      </p:grpSp>
      <p:sp>
        <p:nvSpPr>
          <p:cNvPr id="373853" name="Text Box 93"/>
          <p:cNvSpPr txBox="1">
            <a:spLocks noChangeArrowheads="1"/>
          </p:cNvSpPr>
          <p:nvPr/>
        </p:nvSpPr>
        <p:spPr bwMode="auto">
          <a:xfrm>
            <a:off x="1009650" y="405606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373854" name="Text Box 94"/>
          <p:cNvSpPr txBox="1">
            <a:spLocks noChangeArrowheads="1"/>
          </p:cNvSpPr>
          <p:nvPr/>
        </p:nvSpPr>
        <p:spPr bwMode="auto">
          <a:xfrm>
            <a:off x="8510588" y="40560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373855" name="Text Box 95"/>
          <p:cNvSpPr txBox="1">
            <a:spLocks noChangeArrowheads="1"/>
          </p:cNvSpPr>
          <p:nvPr/>
        </p:nvSpPr>
        <p:spPr bwMode="auto">
          <a:xfrm>
            <a:off x="3414713" y="42195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1’</a:t>
            </a:r>
          </a:p>
        </p:txBody>
      </p:sp>
      <p:sp>
        <p:nvSpPr>
          <p:cNvPr id="373856" name="Text Box 96"/>
          <p:cNvSpPr txBox="1">
            <a:spLocks noChangeArrowheads="1"/>
          </p:cNvSpPr>
          <p:nvPr/>
        </p:nvSpPr>
        <p:spPr bwMode="auto">
          <a:xfrm>
            <a:off x="4940300" y="4087813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1’</a:t>
            </a:r>
          </a:p>
        </p:txBody>
      </p:sp>
      <p:sp>
        <p:nvSpPr>
          <p:cNvPr id="373857" name="Text Box 97"/>
          <p:cNvSpPr txBox="1">
            <a:spLocks noChangeArrowheads="1"/>
          </p:cNvSpPr>
          <p:nvPr/>
        </p:nvSpPr>
        <p:spPr bwMode="auto">
          <a:xfrm>
            <a:off x="7397750" y="4445000"/>
            <a:ext cx="557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1’    </a:t>
            </a:r>
          </a:p>
        </p:txBody>
      </p:sp>
      <p:sp>
        <p:nvSpPr>
          <p:cNvPr id="373858" name="Oval 98"/>
          <p:cNvSpPr>
            <a:spLocks noChangeArrowheads="1"/>
          </p:cNvSpPr>
          <p:nvPr/>
        </p:nvSpPr>
        <p:spPr bwMode="auto">
          <a:xfrm>
            <a:off x="5403850" y="468312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59" name="Oval 99"/>
          <p:cNvSpPr>
            <a:spLocks noChangeArrowheads="1"/>
          </p:cNvSpPr>
          <p:nvPr/>
        </p:nvSpPr>
        <p:spPr bwMode="auto">
          <a:xfrm>
            <a:off x="4940300" y="5611813"/>
            <a:ext cx="65088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0" name="Oval 100"/>
          <p:cNvSpPr>
            <a:spLocks noChangeArrowheads="1"/>
          </p:cNvSpPr>
          <p:nvPr/>
        </p:nvSpPr>
        <p:spPr bwMode="auto">
          <a:xfrm>
            <a:off x="5403850" y="6542088"/>
            <a:ext cx="66675" cy="65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1" name="Oval 101"/>
          <p:cNvSpPr>
            <a:spLocks noChangeArrowheads="1"/>
          </p:cNvSpPr>
          <p:nvPr/>
        </p:nvSpPr>
        <p:spPr bwMode="auto">
          <a:xfrm>
            <a:off x="5868988" y="5611813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2" name="Oval 102"/>
          <p:cNvSpPr>
            <a:spLocks noChangeArrowheads="1"/>
          </p:cNvSpPr>
          <p:nvPr/>
        </p:nvSpPr>
        <p:spPr bwMode="auto">
          <a:xfrm>
            <a:off x="7461250" y="2227263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3" name="Oval 103"/>
          <p:cNvSpPr>
            <a:spLocks noChangeArrowheads="1"/>
          </p:cNvSpPr>
          <p:nvPr/>
        </p:nvSpPr>
        <p:spPr bwMode="auto">
          <a:xfrm>
            <a:off x="6465888" y="3024188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4" name="Oval 104"/>
          <p:cNvSpPr>
            <a:spLocks noChangeArrowheads="1"/>
          </p:cNvSpPr>
          <p:nvPr/>
        </p:nvSpPr>
        <p:spPr bwMode="auto">
          <a:xfrm>
            <a:off x="7461250" y="381952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5" name="Oval 105"/>
          <p:cNvSpPr>
            <a:spLocks noChangeArrowheads="1"/>
          </p:cNvSpPr>
          <p:nvPr/>
        </p:nvSpPr>
        <p:spPr bwMode="auto">
          <a:xfrm>
            <a:off x="8391525" y="3024188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6" name="Oval 106"/>
          <p:cNvSpPr>
            <a:spLocks noChangeArrowheads="1"/>
          </p:cNvSpPr>
          <p:nvPr/>
        </p:nvSpPr>
        <p:spPr bwMode="auto">
          <a:xfrm>
            <a:off x="7461250" y="2890838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7" name="Oval 107"/>
          <p:cNvSpPr>
            <a:spLocks noChangeArrowheads="1"/>
          </p:cNvSpPr>
          <p:nvPr/>
        </p:nvSpPr>
        <p:spPr bwMode="auto">
          <a:xfrm>
            <a:off x="6532563" y="3621088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8" name="Oval 108"/>
          <p:cNvSpPr>
            <a:spLocks noChangeArrowheads="1"/>
          </p:cNvSpPr>
          <p:nvPr/>
        </p:nvSpPr>
        <p:spPr bwMode="auto">
          <a:xfrm>
            <a:off x="7396163" y="4418013"/>
            <a:ext cx="65087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3869" name="Oval 109"/>
          <p:cNvSpPr>
            <a:spLocks noChangeArrowheads="1"/>
          </p:cNvSpPr>
          <p:nvPr/>
        </p:nvSpPr>
        <p:spPr bwMode="auto">
          <a:xfrm>
            <a:off x="8391525" y="3687763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0"/>
          <p:cNvGrpSpPr>
            <a:grpSpLocks/>
          </p:cNvGrpSpPr>
          <p:nvPr/>
        </p:nvGrpSpPr>
        <p:grpSpPr bwMode="auto">
          <a:xfrm>
            <a:off x="5562600" y="0"/>
            <a:ext cx="3619500" cy="1371600"/>
            <a:chOff x="3504" y="0"/>
            <a:chExt cx="2280" cy="864"/>
          </a:xfrm>
        </p:grpSpPr>
        <p:sp>
          <p:nvSpPr>
            <p:cNvPr id="42070" name="AutoShape 111"/>
            <p:cNvSpPr>
              <a:spLocks noChangeArrowheads="1"/>
            </p:cNvSpPr>
            <p:nvPr/>
          </p:nvSpPr>
          <p:spPr bwMode="auto">
            <a:xfrm>
              <a:off x="3504" y="0"/>
              <a:ext cx="2256" cy="864"/>
            </a:xfrm>
            <a:prstGeom prst="wedgeRoundRectCallout">
              <a:avLst>
                <a:gd name="adj1" fmla="val -53324"/>
                <a:gd name="adj2" fmla="val 104745"/>
                <a:gd name="adj3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42071" name="Text Box 112"/>
            <p:cNvSpPr txBox="1">
              <a:spLocks noChangeArrowheads="1"/>
            </p:cNvSpPr>
            <p:nvPr/>
          </p:nvSpPr>
          <p:spPr bwMode="auto">
            <a:xfrm>
              <a:off x="3572" y="36"/>
              <a:ext cx="221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Problem 8: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A cube of 50 mm long edges is so placed 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on Hp on one corner  that a body diagonal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 through this corner is perpendicular to Hp </a:t>
              </a:r>
            </a:p>
            <a:p>
              <a:pPr eaLnBrk="1" hangingPunct="1"/>
              <a:r>
                <a:rPr lang="en-US" sz="1400">
                  <a:latin typeface="Times New Roman" pitchFamily="18" charset="0"/>
                </a:rPr>
                <a:t>and parallel to Vp  Draw it’s three views.</a:t>
              </a:r>
            </a:p>
          </p:txBody>
        </p:sp>
      </p:grpSp>
      <p:grpSp>
        <p:nvGrpSpPr>
          <p:cNvPr id="13" name="Group 113"/>
          <p:cNvGrpSpPr>
            <a:grpSpLocks/>
          </p:cNvGrpSpPr>
          <p:nvPr/>
        </p:nvGrpSpPr>
        <p:grpSpPr bwMode="auto">
          <a:xfrm>
            <a:off x="0" y="0"/>
            <a:ext cx="5410200" cy="2757488"/>
            <a:chOff x="0" y="0"/>
            <a:chExt cx="3408" cy="1737"/>
          </a:xfrm>
        </p:grpSpPr>
        <p:sp>
          <p:nvSpPr>
            <p:cNvPr id="42066" name="Rectangle 114"/>
            <p:cNvSpPr>
              <a:spLocks noChangeArrowheads="1"/>
            </p:cNvSpPr>
            <p:nvPr/>
          </p:nvSpPr>
          <p:spPr bwMode="auto">
            <a:xfrm>
              <a:off x="0" y="702"/>
              <a:ext cx="2976" cy="14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7" name="Rectangle 115"/>
            <p:cNvSpPr>
              <a:spLocks noChangeArrowheads="1"/>
            </p:cNvSpPr>
            <p:nvPr/>
          </p:nvSpPr>
          <p:spPr bwMode="auto">
            <a:xfrm>
              <a:off x="0" y="0"/>
              <a:ext cx="3408" cy="72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8" name="Rectangle 116"/>
            <p:cNvSpPr>
              <a:spLocks noChangeArrowheads="1"/>
            </p:cNvSpPr>
            <p:nvPr/>
          </p:nvSpPr>
          <p:spPr bwMode="auto">
            <a:xfrm>
              <a:off x="0" y="846"/>
              <a:ext cx="2544" cy="86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9" name="Text Box 117"/>
            <p:cNvSpPr txBox="1">
              <a:spLocks noChangeArrowheads="1"/>
            </p:cNvSpPr>
            <p:nvPr/>
          </p:nvSpPr>
          <p:spPr bwMode="auto">
            <a:xfrm>
              <a:off x="0" y="0"/>
              <a:ext cx="3401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FF0000"/>
                  </a:solidFill>
                  <a:latin typeface="Times New Roman" pitchFamily="18" charset="0"/>
                </a:rPr>
                <a:t>Solution Steps: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1.Assuming it standing on Hp begin with Tv, a square of corner case.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2.Project corresponding Fv.&amp; name all points as usual in both views.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3.Join a’1’ as body diagonal and draw 2</a:t>
              </a:r>
              <a:r>
                <a:rPr lang="en-US" sz="1400" b="0" baseline="30000">
                  <a:latin typeface="Times New Roman" pitchFamily="18" charset="0"/>
                </a:rPr>
                <a:t>nd</a:t>
              </a:r>
              <a:r>
                <a:rPr lang="en-US" sz="1400" b="0">
                  <a:latin typeface="Times New Roman" pitchFamily="18" charset="0"/>
                </a:rPr>
                <a:t> Fv making it vertical (I’ on xy)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4.Project it’s Tv drawing dark and dotted lines as per the procedure.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5.With standard method construct Left-hand side view.</a:t>
              </a:r>
            </a:p>
            <a:p>
              <a:pPr eaLnBrk="1" hangingPunct="1"/>
              <a:r>
                <a:rPr lang="en-US" sz="1300">
                  <a:solidFill>
                    <a:schemeClr val="accent2"/>
                  </a:solidFill>
                  <a:latin typeface="Times New Roman" pitchFamily="18" charset="0"/>
                </a:rPr>
                <a:t>( Draw a 45</a:t>
              </a:r>
              <a:r>
                <a:rPr lang="en-US" sz="1300" baseline="30000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r>
                <a:rPr lang="en-US" sz="1300">
                  <a:solidFill>
                    <a:schemeClr val="accent2"/>
                  </a:solidFill>
                  <a:latin typeface="Times New Roman" pitchFamily="18" charset="0"/>
                </a:rPr>
                <a:t> inclined Line in Tv region ( below xy). </a:t>
              </a:r>
            </a:p>
            <a:p>
              <a:pPr eaLnBrk="1" hangingPunct="1"/>
              <a:r>
                <a:rPr lang="en-US" sz="1300">
                  <a:solidFill>
                    <a:schemeClr val="accent2"/>
                  </a:solidFill>
                  <a:latin typeface="Times New Roman" pitchFamily="18" charset="0"/>
                </a:rPr>
                <a:t>Project horizontally all points of Tv on this line and</a:t>
              </a:r>
            </a:p>
            <a:p>
              <a:pPr eaLnBrk="1" hangingPunct="1"/>
              <a:r>
                <a:rPr lang="en-US" sz="1300">
                  <a:solidFill>
                    <a:schemeClr val="accent2"/>
                  </a:solidFill>
                  <a:latin typeface="Times New Roman" pitchFamily="18" charset="0"/>
                </a:rPr>
                <a:t> reflect vertically upward, above xy.After this, draw </a:t>
              </a:r>
            </a:p>
            <a:p>
              <a:pPr eaLnBrk="1" hangingPunct="1"/>
              <a:r>
                <a:rPr lang="en-US" sz="1300">
                  <a:solidFill>
                    <a:schemeClr val="accent2"/>
                  </a:solidFill>
                  <a:latin typeface="Times New Roman" pitchFamily="18" charset="0"/>
                </a:rPr>
                <a:t>horizontal lines, from all points of Fv, to meet these </a:t>
              </a:r>
            </a:p>
            <a:p>
              <a:pPr eaLnBrk="1" hangingPunct="1"/>
              <a:r>
                <a:rPr lang="en-US" sz="1300">
                  <a:solidFill>
                    <a:schemeClr val="accent2"/>
                  </a:solidFill>
                  <a:latin typeface="Times New Roman" pitchFamily="18" charset="0"/>
                </a:rPr>
                <a:t>lines. Name points of intersections and join properly.</a:t>
              </a:r>
            </a:p>
            <a:p>
              <a:pPr eaLnBrk="1" hangingPunct="1"/>
              <a:r>
                <a:rPr lang="en-US" sz="1300">
                  <a:solidFill>
                    <a:schemeClr val="accent2"/>
                  </a:solidFill>
                  <a:latin typeface="Times New Roman" pitchFamily="18" charset="0"/>
                </a:rPr>
                <a:t>For dark &amp; dotted lines </a:t>
              </a:r>
            </a:p>
            <a:p>
              <a:pPr eaLnBrk="1" hangingPunct="1"/>
              <a:r>
                <a:rPr lang="en-US" sz="1300">
                  <a:solidFill>
                    <a:schemeClr val="accent2"/>
                  </a:solidFill>
                  <a:latin typeface="Times New Roman" pitchFamily="18" charset="0"/>
                </a:rPr>
                <a:t>locate observer on left side of Fv as shown.)</a:t>
              </a:r>
              <a:r>
                <a:rPr lang="en-US" sz="130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42059" name="Group 13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2060" name="AutoShape 134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1" name="AutoShape 13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2" name="AutoShape 13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3" name="AutoShape 13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4" name="AutoShape 13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5" name="AutoShape 13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94601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3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3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3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3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3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3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3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3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7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7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73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73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73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73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73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73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73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73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4" dur="500"/>
                                        <p:tgtEl>
                                          <p:spTgt spid="37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9" dur="500"/>
                                        <p:tgtEl>
                                          <p:spTgt spid="37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2" dur="500"/>
                                        <p:tgtEl>
                                          <p:spTgt spid="37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7" dur="500"/>
                                        <p:tgtEl>
                                          <p:spTgt spid="37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37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7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"/>
                                        <p:tgtEl>
                                          <p:spTgt spid="37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37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37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37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37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7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37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7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7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37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7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7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37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37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37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37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37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37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37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37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37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37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37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37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37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37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37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37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37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37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37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37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37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37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37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37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37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37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37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37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37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37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37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37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37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373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373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373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373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373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373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373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373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373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373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373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373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373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373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373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373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 nodeType="clickPar">
                      <p:stCondLst>
                        <p:cond delay="indefinite"/>
                      </p:stCondLst>
                      <p:childTnLst>
                        <p:par>
                          <p:cTn id="4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 nodeType="clickPar">
                      <p:stCondLst>
                        <p:cond delay="indefinite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373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373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37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37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 nodeType="clickPar">
                      <p:stCondLst>
                        <p:cond delay="indefinite"/>
                      </p:stCondLst>
                      <p:childTnLst>
                        <p:par>
                          <p:cTn id="4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373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373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 nodeType="clickPar">
                      <p:stCondLst>
                        <p:cond delay="indefinite"/>
                      </p:stCondLst>
                      <p:childTnLst>
                        <p:par>
                          <p:cTn id="4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373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373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 nodeType="clickPar">
                      <p:stCondLst>
                        <p:cond delay="indefinite"/>
                      </p:stCondLst>
                      <p:childTnLst>
                        <p:par>
                          <p:cTn id="4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37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37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 nodeType="clickPar">
                      <p:stCondLst>
                        <p:cond delay="indefinite"/>
                      </p:stCondLst>
                      <p:childTnLst>
                        <p:par>
                          <p:cTn id="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373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373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 nodeType="clickPar">
                      <p:stCondLst>
                        <p:cond delay="indefinite"/>
                      </p:stCondLst>
                      <p:childTnLst>
                        <p:par>
                          <p:cTn id="4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37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37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 nodeType="clickPar">
                      <p:stCondLst>
                        <p:cond delay="indefinite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animBg="1"/>
      <p:bldP spid="373763" grpId="0" animBg="1"/>
      <p:bldP spid="373764" grpId="0" animBg="1"/>
      <p:bldP spid="373765" grpId="0" animBg="1"/>
      <p:bldP spid="373766" grpId="0" animBg="1"/>
      <p:bldP spid="373767" grpId="0" animBg="1"/>
      <p:bldP spid="373768" grpId="0" animBg="1"/>
      <p:bldP spid="373769" grpId="0" animBg="1"/>
      <p:bldP spid="373770" grpId="0" animBg="1"/>
      <p:bldP spid="373771" grpId="0" animBg="1"/>
      <p:bldP spid="373778" grpId="0" animBg="1"/>
      <p:bldP spid="373779" grpId="0" animBg="1"/>
      <p:bldP spid="373780" grpId="0" animBg="1"/>
      <p:bldP spid="373781" grpId="0" animBg="1"/>
      <p:bldP spid="373782" grpId="0" animBg="1"/>
      <p:bldP spid="373783" grpId="0" animBg="1"/>
      <p:bldP spid="373784" grpId="0" animBg="1"/>
      <p:bldP spid="373785" grpId="0" animBg="1"/>
      <p:bldP spid="373786" grpId="0" animBg="1"/>
      <p:bldP spid="373787" grpId="0" animBg="1"/>
      <p:bldP spid="373788" grpId="0" animBg="1"/>
      <p:bldP spid="373789" grpId="0" animBg="1"/>
      <p:bldP spid="373790" grpId="0" animBg="1"/>
      <p:bldP spid="373791" grpId="0" animBg="1"/>
      <p:bldP spid="373792" grpId="0" animBg="1"/>
      <p:bldP spid="373793" grpId="0" animBg="1"/>
      <p:bldP spid="373802" grpId="0" animBg="1"/>
      <p:bldP spid="373803" grpId="0" animBg="1"/>
      <p:bldP spid="373804" grpId="0" animBg="1"/>
      <p:bldP spid="373805" grpId="0" animBg="1"/>
      <p:bldP spid="373806" grpId="0" animBg="1"/>
      <p:bldP spid="373807" grpId="0" animBg="1"/>
      <p:bldP spid="373808" grpId="0" animBg="1"/>
      <p:bldP spid="373809" grpId="0" animBg="1"/>
      <p:bldP spid="373810" grpId="0" animBg="1"/>
      <p:bldP spid="373811" grpId="0" animBg="1"/>
      <p:bldP spid="373812" grpId="0" animBg="1"/>
      <p:bldP spid="373813" grpId="0" animBg="1"/>
      <p:bldP spid="373814" grpId="0" animBg="1"/>
      <p:bldP spid="373815" grpId="0" animBg="1"/>
      <p:bldP spid="373816" grpId="0" animBg="1"/>
      <p:bldP spid="373817" grpId="0" animBg="1"/>
      <p:bldP spid="373826" grpId="0" animBg="1"/>
      <p:bldP spid="373827" grpId="0" animBg="1"/>
      <p:bldP spid="373853" grpId="0" autoUpdateAnimBg="0"/>
      <p:bldP spid="373854" grpId="0" autoUpdateAnimBg="0"/>
      <p:bldP spid="373855" grpId="0" autoUpdateAnimBg="0"/>
      <p:bldP spid="373856" grpId="0" autoUpdateAnimBg="0"/>
      <p:bldP spid="373857" grpId="0" autoUpdateAnimBg="0"/>
      <p:bldP spid="373858" grpId="0" animBg="1"/>
      <p:bldP spid="373859" grpId="0" animBg="1"/>
      <p:bldP spid="373860" grpId="0" animBg="1"/>
      <p:bldP spid="373861" grpId="0" animBg="1"/>
      <p:bldP spid="373862" grpId="0" animBg="1"/>
      <p:bldP spid="373863" grpId="0" animBg="1"/>
      <p:bldP spid="373864" grpId="0" animBg="1"/>
      <p:bldP spid="373865" grpId="0" animBg="1"/>
      <p:bldP spid="373866" grpId="0" animBg="1"/>
      <p:bldP spid="373867" grpId="0" animBg="1"/>
      <p:bldP spid="373868" grpId="0" animBg="1"/>
      <p:bldP spid="3738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35688" y="3733800"/>
            <a:ext cx="2168525" cy="2381250"/>
            <a:chOff x="3865" y="2112"/>
            <a:chExt cx="1366" cy="1500"/>
          </a:xfrm>
        </p:grpSpPr>
        <p:sp>
          <p:nvSpPr>
            <p:cNvPr id="43183" name="Oval 3"/>
            <p:cNvSpPr>
              <a:spLocks noChangeArrowheads="1"/>
            </p:cNvSpPr>
            <p:nvPr/>
          </p:nvSpPr>
          <p:spPr bwMode="auto">
            <a:xfrm rot="-7513297">
              <a:off x="4344" y="2592"/>
              <a:ext cx="564" cy="10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84" name="Line 4"/>
            <p:cNvSpPr>
              <a:spLocks noChangeShapeType="1"/>
            </p:cNvSpPr>
            <p:nvPr/>
          </p:nvSpPr>
          <p:spPr bwMode="auto">
            <a:xfrm rot="-7513297">
              <a:off x="3644" y="2587"/>
              <a:ext cx="945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5" name="Line 5"/>
            <p:cNvSpPr>
              <a:spLocks noChangeShapeType="1"/>
            </p:cNvSpPr>
            <p:nvPr/>
          </p:nvSpPr>
          <p:spPr bwMode="auto">
            <a:xfrm rot="14086703" flipV="1">
              <a:off x="4089" y="2295"/>
              <a:ext cx="870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6" name="Text Box 6"/>
            <p:cNvSpPr txBox="1">
              <a:spLocks noChangeArrowheads="1"/>
            </p:cNvSpPr>
            <p:nvPr/>
          </p:nvSpPr>
          <p:spPr bwMode="auto">
            <a:xfrm rot="-354110">
              <a:off x="4643" y="328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87" name="Text Box 7"/>
            <p:cNvSpPr txBox="1">
              <a:spLocks noChangeArrowheads="1"/>
            </p:cNvSpPr>
            <p:nvPr/>
          </p:nvSpPr>
          <p:spPr bwMode="auto">
            <a:xfrm rot="-11191">
              <a:off x="4357" y="342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h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88" name="Text Box 8"/>
            <p:cNvSpPr txBox="1">
              <a:spLocks noChangeArrowheads="1"/>
            </p:cNvSpPr>
            <p:nvPr/>
          </p:nvSpPr>
          <p:spPr bwMode="auto">
            <a:xfrm rot="50137">
              <a:off x="4193" y="3051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f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89" name="Text Box 9"/>
            <p:cNvSpPr txBox="1">
              <a:spLocks noChangeArrowheads="1"/>
            </p:cNvSpPr>
            <p:nvPr/>
          </p:nvSpPr>
          <p:spPr bwMode="auto">
            <a:xfrm rot="-262626">
              <a:off x="4374" y="2825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90" name="Text Box 10"/>
            <p:cNvSpPr txBox="1">
              <a:spLocks noChangeArrowheads="1"/>
            </p:cNvSpPr>
            <p:nvPr/>
          </p:nvSpPr>
          <p:spPr bwMode="auto">
            <a:xfrm rot="-309977">
              <a:off x="4673" y="268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91" name="Text Box 11"/>
            <p:cNvSpPr txBox="1">
              <a:spLocks noChangeArrowheads="1"/>
            </p:cNvSpPr>
            <p:nvPr/>
          </p:nvSpPr>
          <p:spPr bwMode="auto">
            <a:xfrm rot="10391">
              <a:off x="4991" y="2685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92" name="Text Box 12"/>
            <p:cNvSpPr txBox="1">
              <a:spLocks noChangeArrowheads="1"/>
            </p:cNvSpPr>
            <p:nvPr/>
          </p:nvSpPr>
          <p:spPr bwMode="auto">
            <a:xfrm rot="-174120">
              <a:off x="4910" y="3059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93" name="Oval 13"/>
            <p:cNvSpPr>
              <a:spLocks noChangeArrowheads="1"/>
            </p:cNvSpPr>
            <p:nvPr/>
          </p:nvSpPr>
          <p:spPr bwMode="auto">
            <a:xfrm>
              <a:off x="4907" y="30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94" name="Text Box 14"/>
            <p:cNvSpPr txBox="1">
              <a:spLocks noChangeArrowheads="1"/>
            </p:cNvSpPr>
            <p:nvPr/>
          </p:nvSpPr>
          <p:spPr bwMode="auto">
            <a:xfrm rot="-11191">
              <a:off x="4121" y="3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g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95" name="Oval 15"/>
            <p:cNvSpPr>
              <a:spLocks noChangeArrowheads="1"/>
            </p:cNvSpPr>
            <p:nvPr/>
          </p:nvSpPr>
          <p:spPr bwMode="auto">
            <a:xfrm>
              <a:off x="4229" y="33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96" name="Oval 16"/>
            <p:cNvSpPr>
              <a:spLocks noChangeArrowheads="1"/>
            </p:cNvSpPr>
            <p:nvPr/>
          </p:nvSpPr>
          <p:spPr bwMode="auto">
            <a:xfrm>
              <a:off x="4439" y="34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97" name="Oval 17"/>
            <p:cNvSpPr>
              <a:spLocks noChangeArrowheads="1"/>
            </p:cNvSpPr>
            <p:nvPr/>
          </p:nvSpPr>
          <p:spPr bwMode="auto">
            <a:xfrm>
              <a:off x="4811" y="32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98" name="Oval 18"/>
            <p:cNvSpPr>
              <a:spLocks noChangeArrowheads="1"/>
            </p:cNvSpPr>
            <p:nvPr/>
          </p:nvSpPr>
          <p:spPr bwMode="auto">
            <a:xfrm>
              <a:off x="5003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99" name="Oval 19"/>
            <p:cNvSpPr>
              <a:spLocks noChangeArrowheads="1"/>
            </p:cNvSpPr>
            <p:nvPr/>
          </p:nvSpPr>
          <p:spPr bwMode="auto">
            <a:xfrm>
              <a:off x="5003" y="27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00" name="Oval 20"/>
            <p:cNvSpPr>
              <a:spLocks noChangeArrowheads="1"/>
            </p:cNvSpPr>
            <p:nvPr/>
          </p:nvSpPr>
          <p:spPr bwMode="auto">
            <a:xfrm>
              <a:off x="4703" y="271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01" name="Oval 21"/>
            <p:cNvSpPr>
              <a:spLocks noChangeArrowheads="1"/>
            </p:cNvSpPr>
            <p:nvPr/>
          </p:nvSpPr>
          <p:spPr bwMode="auto">
            <a:xfrm>
              <a:off x="4439" y="28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02" name="Oval 22"/>
            <p:cNvSpPr>
              <a:spLocks noChangeArrowheads="1"/>
            </p:cNvSpPr>
            <p:nvPr/>
          </p:nvSpPr>
          <p:spPr bwMode="auto">
            <a:xfrm>
              <a:off x="4217" y="30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03" name="Text Box 23"/>
            <p:cNvSpPr txBox="1">
              <a:spLocks noChangeArrowheads="1"/>
            </p:cNvSpPr>
            <p:nvPr/>
          </p:nvSpPr>
          <p:spPr bwMode="auto">
            <a:xfrm>
              <a:off x="4571" y="3088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75832" name="Oval 24"/>
          <p:cNvSpPr>
            <a:spLocks noChangeArrowheads="1"/>
          </p:cNvSpPr>
          <p:nvPr/>
        </p:nvSpPr>
        <p:spPr bwMode="auto">
          <a:xfrm rot="-2388062">
            <a:off x="6557963" y="2552700"/>
            <a:ext cx="1595437" cy="11128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5833" name="Text Box 25"/>
          <p:cNvSpPr txBox="1">
            <a:spLocks noChangeArrowheads="1"/>
          </p:cNvSpPr>
          <p:nvPr/>
        </p:nvSpPr>
        <p:spPr bwMode="auto">
          <a:xfrm rot="59674">
            <a:off x="6154738" y="392747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34" name="Oval 26"/>
          <p:cNvSpPr>
            <a:spLocks noChangeArrowheads="1"/>
          </p:cNvSpPr>
          <p:nvPr/>
        </p:nvSpPr>
        <p:spPr bwMode="auto">
          <a:xfrm>
            <a:off x="6400800" y="4048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5835" name="Line 27"/>
          <p:cNvSpPr>
            <a:spLocks noChangeShapeType="1"/>
          </p:cNvSpPr>
          <p:nvPr/>
        </p:nvSpPr>
        <p:spPr bwMode="auto">
          <a:xfrm flipH="1">
            <a:off x="6400800" y="5305425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096000" y="4572000"/>
            <a:ext cx="1562100" cy="757238"/>
            <a:chOff x="3850" y="2643"/>
            <a:chExt cx="984" cy="477"/>
          </a:xfrm>
        </p:grpSpPr>
        <p:sp>
          <p:nvSpPr>
            <p:cNvPr id="43181" name="Line 29"/>
            <p:cNvSpPr>
              <a:spLocks noChangeShapeType="1"/>
            </p:cNvSpPr>
            <p:nvPr/>
          </p:nvSpPr>
          <p:spPr bwMode="auto">
            <a:xfrm rot="2676545">
              <a:off x="3850" y="2643"/>
              <a:ext cx="984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2" name="Oval 30"/>
            <p:cNvSpPr>
              <a:spLocks noChangeArrowheads="1"/>
            </p:cNvSpPr>
            <p:nvPr/>
          </p:nvSpPr>
          <p:spPr bwMode="auto">
            <a:xfrm>
              <a:off x="4608" y="30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010400" y="4114800"/>
            <a:ext cx="1524000" cy="457200"/>
            <a:chOff x="4416" y="2352"/>
            <a:chExt cx="960" cy="288"/>
          </a:xfrm>
        </p:grpSpPr>
        <p:sp>
          <p:nvSpPr>
            <p:cNvPr id="43179" name="Line 32"/>
            <p:cNvSpPr>
              <a:spLocks noChangeShapeType="1"/>
            </p:cNvSpPr>
            <p:nvPr/>
          </p:nvSpPr>
          <p:spPr bwMode="auto">
            <a:xfrm flipH="1">
              <a:off x="4416" y="235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0" name="Line 33"/>
            <p:cNvSpPr>
              <a:spLocks noChangeShapeType="1"/>
            </p:cNvSpPr>
            <p:nvPr/>
          </p:nvSpPr>
          <p:spPr bwMode="auto">
            <a:xfrm>
              <a:off x="4800" y="235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5943600" y="3810000"/>
            <a:ext cx="2003425" cy="1281113"/>
            <a:chOff x="3747" y="2139"/>
            <a:chExt cx="1262" cy="807"/>
          </a:xfrm>
        </p:grpSpPr>
        <p:sp>
          <p:nvSpPr>
            <p:cNvPr id="43176" name="Line 35"/>
            <p:cNvSpPr>
              <a:spLocks noChangeShapeType="1"/>
            </p:cNvSpPr>
            <p:nvPr/>
          </p:nvSpPr>
          <p:spPr bwMode="auto">
            <a:xfrm rot="826034">
              <a:off x="3747" y="2296"/>
              <a:ext cx="1262" cy="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7" name="Arc 36"/>
            <p:cNvSpPr>
              <a:spLocks/>
            </p:cNvSpPr>
            <p:nvPr/>
          </p:nvSpPr>
          <p:spPr bwMode="auto">
            <a:xfrm flipH="1">
              <a:off x="4080" y="2139"/>
              <a:ext cx="336" cy="364"/>
            </a:xfrm>
            <a:custGeom>
              <a:avLst/>
              <a:gdLst>
                <a:gd name="T0" fmla="*/ 0 w 21600"/>
                <a:gd name="T1" fmla="*/ 0 h 23373"/>
                <a:gd name="T2" fmla="*/ 0 w 21600"/>
                <a:gd name="T3" fmla="*/ 0 h 23373"/>
                <a:gd name="T4" fmla="*/ 0 w 21600"/>
                <a:gd name="T5" fmla="*/ 0 h 2337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373"/>
                <a:gd name="T11" fmla="*/ 21600 w 21600"/>
                <a:gd name="T12" fmla="*/ 23373 h 233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373" fill="none" extrusionOk="0">
                  <a:moveTo>
                    <a:pt x="11285" y="23372"/>
                  </a:moveTo>
                  <a:cubicBezTo>
                    <a:pt x="4330" y="19592"/>
                    <a:pt x="0" y="12310"/>
                    <a:pt x="0" y="4395"/>
                  </a:cubicBezTo>
                  <a:cubicBezTo>
                    <a:pt x="-1" y="2918"/>
                    <a:pt x="151" y="1445"/>
                    <a:pt x="451" y="-1"/>
                  </a:cubicBezTo>
                </a:path>
                <a:path w="21600" h="23373" stroke="0" extrusionOk="0">
                  <a:moveTo>
                    <a:pt x="11285" y="23372"/>
                  </a:moveTo>
                  <a:cubicBezTo>
                    <a:pt x="4330" y="19592"/>
                    <a:pt x="0" y="12310"/>
                    <a:pt x="0" y="4395"/>
                  </a:cubicBezTo>
                  <a:cubicBezTo>
                    <a:pt x="-1" y="2918"/>
                    <a:pt x="151" y="1445"/>
                    <a:pt x="451" y="-1"/>
                  </a:cubicBezTo>
                  <a:lnTo>
                    <a:pt x="21600" y="439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78" name="Text Box 37"/>
            <p:cNvSpPr txBox="1">
              <a:spLocks noChangeArrowheads="1"/>
            </p:cNvSpPr>
            <p:nvPr/>
          </p:nvSpPr>
          <p:spPr bwMode="auto">
            <a:xfrm>
              <a:off x="4176" y="2208"/>
              <a:ext cx="2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40</a:t>
              </a:r>
              <a:r>
                <a:rPr lang="en-US" sz="1400" b="0" baseline="30000">
                  <a:latin typeface="Times New Roman" pitchFamily="18" charset="0"/>
                </a:rPr>
                <a:t>0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410200" y="4524375"/>
            <a:ext cx="1362075" cy="428625"/>
            <a:chOff x="3408" y="2610"/>
            <a:chExt cx="858" cy="270"/>
          </a:xfrm>
        </p:grpSpPr>
        <p:sp>
          <p:nvSpPr>
            <p:cNvPr id="43173" name="Line 39"/>
            <p:cNvSpPr>
              <a:spLocks noChangeShapeType="1"/>
            </p:cNvSpPr>
            <p:nvPr/>
          </p:nvSpPr>
          <p:spPr bwMode="auto">
            <a:xfrm flipV="1">
              <a:off x="3978" y="261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4" name="Line 40"/>
            <p:cNvSpPr>
              <a:spLocks noChangeShapeType="1"/>
            </p:cNvSpPr>
            <p:nvPr/>
          </p:nvSpPr>
          <p:spPr bwMode="auto">
            <a:xfrm flipH="1">
              <a:off x="3456" y="28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5" name="Text Box 41"/>
            <p:cNvSpPr txBox="1">
              <a:spLocks noChangeArrowheads="1"/>
            </p:cNvSpPr>
            <p:nvPr/>
          </p:nvSpPr>
          <p:spPr bwMode="auto">
            <a:xfrm>
              <a:off x="3408" y="2688"/>
              <a:ext cx="6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Axis Tv Length</a:t>
              </a:r>
              <a:r>
                <a:rPr lang="en-US" sz="1400" b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657600" y="5905500"/>
            <a:ext cx="1524000" cy="304800"/>
            <a:chOff x="2304" y="3480"/>
            <a:chExt cx="960" cy="192"/>
          </a:xfrm>
        </p:grpSpPr>
        <p:grpSp>
          <p:nvGrpSpPr>
            <p:cNvPr id="43169" name="Group 43"/>
            <p:cNvGrpSpPr>
              <a:grpSpLocks/>
            </p:cNvGrpSpPr>
            <p:nvPr/>
          </p:nvGrpSpPr>
          <p:grpSpPr bwMode="auto">
            <a:xfrm>
              <a:off x="2304" y="3600"/>
              <a:ext cx="960" cy="0"/>
              <a:chOff x="2304" y="3600"/>
              <a:chExt cx="960" cy="0"/>
            </a:xfrm>
          </p:grpSpPr>
          <p:sp>
            <p:nvSpPr>
              <p:cNvPr id="43171" name="Line 44"/>
              <p:cNvSpPr>
                <a:spLocks noChangeShapeType="1"/>
              </p:cNvSpPr>
              <p:nvPr/>
            </p:nvSpPr>
            <p:spPr bwMode="auto">
              <a:xfrm flipH="1">
                <a:off x="2304" y="36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72" name="Line 45"/>
              <p:cNvSpPr>
                <a:spLocks noChangeShapeType="1"/>
              </p:cNvSpPr>
              <p:nvPr/>
            </p:nvSpPr>
            <p:spPr bwMode="auto">
              <a:xfrm>
                <a:off x="3072" y="36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170" name="Text Box 46"/>
            <p:cNvSpPr txBox="1">
              <a:spLocks noChangeArrowheads="1"/>
            </p:cNvSpPr>
            <p:nvPr/>
          </p:nvSpPr>
          <p:spPr bwMode="auto">
            <a:xfrm>
              <a:off x="2472" y="3480"/>
              <a:ext cx="6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Axis Tv Length</a:t>
              </a:r>
              <a:r>
                <a:rPr lang="en-US" sz="1400" b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375855" name="Text Box 47"/>
          <p:cNvSpPr txBox="1">
            <a:spLocks noChangeArrowheads="1"/>
          </p:cNvSpPr>
          <p:nvPr/>
        </p:nvSpPr>
        <p:spPr bwMode="auto">
          <a:xfrm>
            <a:off x="7543800" y="3822700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000" b="0">
                <a:latin typeface="Times New Roman" pitchFamily="18" charset="0"/>
              </a:rPr>
              <a:t>Axis True Length</a:t>
            </a:r>
            <a:r>
              <a:rPr lang="en-US" sz="1400" b="0">
                <a:latin typeface="Times New Roman" pitchFamily="18" charset="0"/>
              </a:rPr>
              <a:t> </a:t>
            </a:r>
          </a:p>
        </p:txBody>
      </p:sp>
      <p:sp>
        <p:nvSpPr>
          <p:cNvPr id="375856" name="Text Box 48"/>
          <p:cNvSpPr txBox="1">
            <a:spLocks noChangeArrowheads="1"/>
          </p:cNvSpPr>
          <p:nvPr/>
        </p:nvSpPr>
        <p:spPr bwMode="auto">
          <a:xfrm>
            <a:off x="8124825" y="5097463"/>
            <a:ext cx="633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000" b="0">
                <a:latin typeface="Times New Roman" pitchFamily="18" charset="0"/>
              </a:rPr>
              <a:t>Locus of</a:t>
            </a:r>
          </a:p>
          <a:p>
            <a:pPr eaLnBrk="1" hangingPunct="1"/>
            <a:r>
              <a:rPr lang="en-US" sz="1000" b="0">
                <a:latin typeface="Times New Roman" pitchFamily="18" charset="0"/>
              </a:rPr>
              <a:t>Center 1</a:t>
            </a:r>
          </a:p>
        </p:txBody>
      </p: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6400800" y="1905000"/>
            <a:ext cx="1600200" cy="3962400"/>
            <a:chOff x="4032" y="960"/>
            <a:chExt cx="1008" cy="2496"/>
          </a:xfrm>
        </p:grpSpPr>
        <p:sp>
          <p:nvSpPr>
            <p:cNvPr id="43161" name="Line 50"/>
            <p:cNvSpPr>
              <a:spLocks noChangeShapeType="1"/>
            </p:cNvSpPr>
            <p:nvPr/>
          </p:nvSpPr>
          <p:spPr bwMode="auto">
            <a:xfrm flipV="1">
              <a:off x="4032" y="960"/>
              <a:ext cx="0" cy="13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2" name="Line 51"/>
            <p:cNvSpPr>
              <a:spLocks noChangeShapeType="1"/>
            </p:cNvSpPr>
            <p:nvPr/>
          </p:nvSpPr>
          <p:spPr bwMode="auto">
            <a:xfrm flipV="1">
              <a:off x="4224" y="960"/>
              <a:ext cx="0" cy="244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3" name="Line 52"/>
            <p:cNvSpPr>
              <a:spLocks noChangeShapeType="1"/>
            </p:cNvSpPr>
            <p:nvPr/>
          </p:nvSpPr>
          <p:spPr bwMode="auto">
            <a:xfrm flipV="1">
              <a:off x="4464" y="960"/>
              <a:ext cx="0" cy="249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4" name="Line 53"/>
            <p:cNvSpPr>
              <a:spLocks noChangeShapeType="1"/>
            </p:cNvSpPr>
            <p:nvPr/>
          </p:nvSpPr>
          <p:spPr bwMode="auto">
            <a:xfrm flipV="1">
              <a:off x="4800" y="1008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5" name="Line 54"/>
            <p:cNvSpPr>
              <a:spLocks noChangeShapeType="1"/>
            </p:cNvSpPr>
            <p:nvPr/>
          </p:nvSpPr>
          <p:spPr bwMode="auto">
            <a:xfrm flipV="1">
              <a:off x="5040" y="1008"/>
              <a:ext cx="0" cy="182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6" name="Line 55"/>
            <p:cNvSpPr>
              <a:spLocks noChangeShapeType="1"/>
            </p:cNvSpPr>
            <p:nvPr/>
          </p:nvSpPr>
          <p:spPr bwMode="auto">
            <a:xfrm flipV="1">
              <a:off x="4752" y="1008"/>
              <a:ext cx="0" cy="17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7" name="Line 56"/>
            <p:cNvSpPr>
              <a:spLocks noChangeShapeType="1"/>
            </p:cNvSpPr>
            <p:nvPr/>
          </p:nvSpPr>
          <p:spPr bwMode="auto">
            <a:xfrm flipV="1">
              <a:off x="4256" y="960"/>
              <a:ext cx="0" cy="211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8" name="Line 57"/>
            <p:cNvSpPr>
              <a:spLocks noChangeShapeType="1"/>
            </p:cNvSpPr>
            <p:nvPr/>
          </p:nvSpPr>
          <p:spPr bwMode="auto">
            <a:xfrm flipV="1">
              <a:off x="5008" y="1008"/>
              <a:ext cx="0" cy="206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3200400" y="2095500"/>
            <a:ext cx="4953000" cy="1562100"/>
            <a:chOff x="2016" y="1072"/>
            <a:chExt cx="3120" cy="984"/>
          </a:xfrm>
        </p:grpSpPr>
        <p:sp>
          <p:nvSpPr>
            <p:cNvPr id="43156" name="Line 59"/>
            <p:cNvSpPr>
              <a:spLocks noChangeShapeType="1"/>
            </p:cNvSpPr>
            <p:nvPr/>
          </p:nvSpPr>
          <p:spPr bwMode="auto">
            <a:xfrm>
              <a:off x="3216" y="1072"/>
              <a:ext cx="192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7" name="Line 60"/>
            <p:cNvSpPr>
              <a:spLocks noChangeShapeType="1"/>
            </p:cNvSpPr>
            <p:nvPr/>
          </p:nvSpPr>
          <p:spPr bwMode="auto">
            <a:xfrm>
              <a:off x="2016" y="1320"/>
              <a:ext cx="307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8" name="Line 61"/>
            <p:cNvSpPr>
              <a:spLocks noChangeShapeType="1"/>
            </p:cNvSpPr>
            <p:nvPr/>
          </p:nvSpPr>
          <p:spPr bwMode="auto">
            <a:xfrm>
              <a:off x="2064" y="1424"/>
              <a:ext cx="30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9" name="Line 62"/>
            <p:cNvSpPr>
              <a:spLocks noChangeShapeType="1"/>
            </p:cNvSpPr>
            <p:nvPr/>
          </p:nvSpPr>
          <p:spPr bwMode="auto">
            <a:xfrm>
              <a:off x="2272" y="1720"/>
              <a:ext cx="283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0" name="Line 63"/>
            <p:cNvSpPr>
              <a:spLocks noChangeShapeType="1"/>
            </p:cNvSpPr>
            <p:nvPr/>
          </p:nvSpPr>
          <p:spPr bwMode="auto">
            <a:xfrm>
              <a:off x="2496" y="2056"/>
              <a:ext cx="264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872" name="Oval 64"/>
          <p:cNvSpPr>
            <a:spLocks noChangeArrowheads="1"/>
          </p:cNvSpPr>
          <p:nvPr/>
        </p:nvSpPr>
        <p:spPr bwMode="auto">
          <a:xfrm>
            <a:off x="6375400" y="2044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6654800" y="2438400"/>
            <a:ext cx="1346200" cy="1384300"/>
            <a:chOff x="4192" y="1296"/>
            <a:chExt cx="848" cy="872"/>
          </a:xfrm>
        </p:grpSpPr>
        <p:sp>
          <p:nvSpPr>
            <p:cNvPr id="43148" name="Oval 66"/>
            <p:cNvSpPr>
              <a:spLocks noChangeArrowheads="1"/>
            </p:cNvSpPr>
            <p:nvPr/>
          </p:nvSpPr>
          <p:spPr bwMode="auto">
            <a:xfrm>
              <a:off x="4192" y="16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9" name="Oval 67"/>
            <p:cNvSpPr>
              <a:spLocks noChangeArrowheads="1"/>
            </p:cNvSpPr>
            <p:nvPr/>
          </p:nvSpPr>
          <p:spPr bwMode="auto">
            <a:xfrm>
              <a:off x="4992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50" name="Oval 68"/>
            <p:cNvSpPr>
              <a:spLocks noChangeArrowheads="1"/>
            </p:cNvSpPr>
            <p:nvPr/>
          </p:nvSpPr>
          <p:spPr bwMode="auto">
            <a:xfrm>
              <a:off x="4776" y="12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51" name="Oval 69"/>
            <p:cNvSpPr>
              <a:spLocks noChangeArrowheads="1"/>
            </p:cNvSpPr>
            <p:nvPr/>
          </p:nvSpPr>
          <p:spPr bwMode="auto">
            <a:xfrm>
              <a:off x="4968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52" name="Oval 70"/>
            <p:cNvSpPr>
              <a:spLocks noChangeArrowheads="1"/>
            </p:cNvSpPr>
            <p:nvPr/>
          </p:nvSpPr>
          <p:spPr bwMode="auto">
            <a:xfrm>
              <a:off x="4736" y="2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53" name="Oval 71"/>
            <p:cNvSpPr>
              <a:spLocks noChangeArrowheads="1"/>
            </p:cNvSpPr>
            <p:nvPr/>
          </p:nvSpPr>
          <p:spPr bwMode="auto">
            <a:xfrm>
              <a:off x="4440" y="21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54" name="Oval 72"/>
            <p:cNvSpPr>
              <a:spLocks noChangeArrowheads="1"/>
            </p:cNvSpPr>
            <p:nvPr/>
          </p:nvSpPr>
          <p:spPr bwMode="auto">
            <a:xfrm>
              <a:off x="4464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55" name="Oval 73"/>
            <p:cNvSpPr>
              <a:spLocks noChangeArrowheads="1"/>
            </p:cNvSpPr>
            <p:nvPr/>
          </p:nvSpPr>
          <p:spPr bwMode="auto">
            <a:xfrm>
              <a:off x="4224" y="2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4"/>
          <p:cNvGrpSpPr>
            <a:grpSpLocks/>
          </p:cNvGrpSpPr>
          <p:nvPr/>
        </p:nvGrpSpPr>
        <p:grpSpPr bwMode="auto">
          <a:xfrm>
            <a:off x="6096000" y="1765300"/>
            <a:ext cx="2322513" cy="2273300"/>
            <a:chOff x="3840" y="872"/>
            <a:chExt cx="1463" cy="1432"/>
          </a:xfrm>
        </p:grpSpPr>
        <p:sp>
          <p:nvSpPr>
            <p:cNvPr id="43139" name="Text Box 75"/>
            <p:cNvSpPr txBox="1">
              <a:spLocks noChangeArrowheads="1"/>
            </p:cNvSpPr>
            <p:nvPr/>
          </p:nvSpPr>
          <p:spPr bwMode="auto">
            <a:xfrm>
              <a:off x="5064" y="1584"/>
              <a:ext cx="2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40" name="Text Box 76"/>
            <p:cNvSpPr txBox="1">
              <a:spLocks noChangeArrowheads="1"/>
            </p:cNvSpPr>
            <p:nvPr/>
          </p:nvSpPr>
          <p:spPr bwMode="auto">
            <a:xfrm>
              <a:off x="4704" y="1104"/>
              <a:ext cx="2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41" name="Text Box 77"/>
            <p:cNvSpPr txBox="1">
              <a:spLocks noChangeArrowheads="1"/>
            </p:cNvSpPr>
            <p:nvPr/>
          </p:nvSpPr>
          <p:spPr bwMode="auto">
            <a:xfrm>
              <a:off x="5016" y="1296"/>
              <a:ext cx="2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42" name="Text Box 78"/>
            <p:cNvSpPr txBox="1">
              <a:spLocks noChangeArrowheads="1"/>
            </p:cNvSpPr>
            <p:nvPr/>
          </p:nvSpPr>
          <p:spPr bwMode="auto">
            <a:xfrm>
              <a:off x="4432" y="2112"/>
              <a:ext cx="2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43" name="Text Box 79"/>
            <p:cNvSpPr txBox="1">
              <a:spLocks noChangeArrowheads="1"/>
            </p:cNvSpPr>
            <p:nvPr/>
          </p:nvSpPr>
          <p:spPr bwMode="auto">
            <a:xfrm>
              <a:off x="4752" y="1968"/>
              <a:ext cx="2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44" name="Text Box 80"/>
            <p:cNvSpPr txBox="1">
              <a:spLocks noChangeArrowheads="1"/>
            </p:cNvSpPr>
            <p:nvPr/>
          </p:nvSpPr>
          <p:spPr bwMode="auto">
            <a:xfrm>
              <a:off x="4272" y="1248"/>
              <a:ext cx="2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h’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45" name="Text Box 81"/>
            <p:cNvSpPr txBox="1">
              <a:spLocks noChangeArrowheads="1"/>
            </p:cNvSpPr>
            <p:nvPr/>
          </p:nvSpPr>
          <p:spPr bwMode="auto">
            <a:xfrm>
              <a:off x="3984" y="192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f’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46" name="Text Box 82"/>
            <p:cNvSpPr txBox="1">
              <a:spLocks noChangeArrowheads="1"/>
            </p:cNvSpPr>
            <p:nvPr/>
          </p:nvSpPr>
          <p:spPr bwMode="auto">
            <a:xfrm>
              <a:off x="3936" y="1584"/>
              <a:ext cx="2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g’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147" name="Text Box 83"/>
            <p:cNvSpPr txBox="1">
              <a:spLocks noChangeArrowheads="1"/>
            </p:cNvSpPr>
            <p:nvPr/>
          </p:nvSpPr>
          <p:spPr bwMode="auto">
            <a:xfrm>
              <a:off x="3840" y="872"/>
              <a:ext cx="2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o’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75892" name="Line 84"/>
          <p:cNvSpPr>
            <a:spLocks noChangeShapeType="1"/>
          </p:cNvSpPr>
          <p:nvPr/>
        </p:nvSpPr>
        <p:spPr bwMode="auto">
          <a:xfrm>
            <a:off x="6400800" y="2057400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93" name="Line 85"/>
          <p:cNvSpPr>
            <a:spLocks noChangeShapeType="1"/>
          </p:cNvSpPr>
          <p:nvPr/>
        </p:nvSpPr>
        <p:spPr bwMode="auto">
          <a:xfrm>
            <a:off x="6400800" y="20574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1905000" y="4194175"/>
            <a:ext cx="3276600" cy="1600200"/>
            <a:chOff x="1200" y="2400"/>
            <a:chExt cx="2064" cy="1008"/>
          </a:xfrm>
        </p:grpSpPr>
        <p:sp>
          <p:nvSpPr>
            <p:cNvPr id="43134" name="Line 87"/>
            <p:cNvSpPr>
              <a:spLocks noChangeShapeType="1"/>
            </p:cNvSpPr>
            <p:nvPr/>
          </p:nvSpPr>
          <p:spPr bwMode="auto">
            <a:xfrm>
              <a:off x="1680" y="2880"/>
              <a:ext cx="1584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5" name="Line 88"/>
            <p:cNvSpPr>
              <a:spLocks noChangeShapeType="1"/>
            </p:cNvSpPr>
            <p:nvPr/>
          </p:nvSpPr>
          <p:spPr bwMode="auto">
            <a:xfrm>
              <a:off x="1200" y="2400"/>
              <a:ext cx="1427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6" name="Line 89"/>
            <p:cNvSpPr>
              <a:spLocks noChangeShapeType="1"/>
            </p:cNvSpPr>
            <p:nvPr/>
          </p:nvSpPr>
          <p:spPr bwMode="auto">
            <a:xfrm>
              <a:off x="1657" y="2592"/>
              <a:ext cx="970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7" name="Line 90"/>
            <p:cNvSpPr>
              <a:spLocks noChangeShapeType="1"/>
            </p:cNvSpPr>
            <p:nvPr/>
          </p:nvSpPr>
          <p:spPr bwMode="auto">
            <a:xfrm>
              <a:off x="1600" y="3234"/>
              <a:ext cx="1088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8" name="Line 91"/>
            <p:cNvSpPr>
              <a:spLocks noChangeShapeType="1"/>
            </p:cNvSpPr>
            <p:nvPr/>
          </p:nvSpPr>
          <p:spPr bwMode="auto">
            <a:xfrm>
              <a:off x="1200" y="3408"/>
              <a:ext cx="1427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92"/>
          <p:cNvGrpSpPr>
            <a:grpSpLocks/>
          </p:cNvGrpSpPr>
          <p:nvPr/>
        </p:nvGrpSpPr>
        <p:grpSpPr bwMode="auto">
          <a:xfrm>
            <a:off x="457200" y="1831975"/>
            <a:ext cx="8382000" cy="4165600"/>
            <a:chOff x="288" y="1154"/>
            <a:chExt cx="5280" cy="2624"/>
          </a:xfrm>
        </p:grpSpPr>
        <p:grpSp>
          <p:nvGrpSpPr>
            <p:cNvPr id="43095" name="Group 93"/>
            <p:cNvGrpSpPr>
              <a:grpSpLocks/>
            </p:cNvGrpSpPr>
            <p:nvPr/>
          </p:nvGrpSpPr>
          <p:grpSpPr bwMode="auto">
            <a:xfrm>
              <a:off x="528" y="2474"/>
              <a:ext cx="1308" cy="1304"/>
              <a:chOff x="528" y="2232"/>
              <a:chExt cx="1308" cy="1304"/>
            </a:xfrm>
          </p:grpSpPr>
          <p:sp>
            <p:nvSpPr>
              <p:cNvPr id="43126" name="Text Box 94"/>
              <p:cNvSpPr txBox="1">
                <a:spLocks noChangeArrowheads="1"/>
              </p:cNvSpPr>
              <p:nvPr/>
            </p:nvSpPr>
            <p:spPr bwMode="auto">
              <a:xfrm>
                <a:off x="672" y="2448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200" b="0"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43127" name="Text Box 95"/>
              <p:cNvSpPr txBox="1">
                <a:spLocks noChangeArrowheads="1"/>
              </p:cNvSpPr>
              <p:nvPr/>
            </p:nvSpPr>
            <p:spPr bwMode="auto">
              <a:xfrm>
                <a:off x="528" y="2768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43128" name="Text Box 96"/>
              <p:cNvSpPr txBox="1">
                <a:spLocks noChangeArrowheads="1"/>
              </p:cNvSpPr>
              <p:nvPr/>
            </p:nvSpPr>
            <p:spPr bwMode="auto">
              <a:xfrm>
                <a:off x="672" y="3171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3129" name="Text Box 97"/>
              <p:cNvSpPr txBox="1">
                <a:spLocks noChangeArrowheads="1"/>
              </p:cNvSpPr>
              <p:nvPr/>
            </p:nvSpPr>
            <p:spPr bwMode="auto">
              <a:xfrm>
                <a:off x="1104" y="3344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43130" name="Text Box 98"/>
              <p:cNvSpPr txBox="1">
                <a:spLocks noChangeArrowheads="1"/>
              </p:cNvSpPr>
              <p:nvPr/>
            </p:nvSpPr>
            <p:spPr bwMode="auto">
              <a:xfrm>
                <a:off x="1536" y="3171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43131" name="Text Box 99"/>
              <p:cNvSpPr txBox="1">
                <a:spLocks noChangeArrowheads="1"/>
              </p:cNvSpPr>
              <p:nvPr/>
            </p:nvSpPr>
            <p:spPr bwMode="auto">
              <a:xfrm>
                <a:off x="1670" y="2791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e</a:t>
                </a:r>
              </a:p>
            </p:txBody>
          </p:sp>
          <p:sp>
            <p:nvSpPr>
              <p:cNvPr id="43132" name="Text Box 100"/>
              <p:cNvSpPr txBox="1">
                <a:spLocks noChangeArrowheads="1"/>
              </p:cNvSpPr>
              <p:nvPr/>
            </p:nvSpPr>
            <p:spPr bwMode="auto">
              <a:xfrm>
                <a:off x="1104" y="2232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g</a:t>
                </a:r>
              </a:p>
            </p:txBody>
          </p:sp>
          <p:sp>
            <p:nvSpPr>
              <p:cNvPr id="43133" name="Text Box 101"/>
              <p:cNvSpPr txBox="1">
                <a:spLocks noChangeArrowheads="1"/>
              </p:cNvSpPr>
              <p:nvPr/>
            </p:nvSpPr>
            <p:spPr bwMode="auto">
              <a:xfrm>
                <a:off x="1536" y="2462"/>
                <a:ext cx="1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f</a:t>
                </a:r>
              </a:p>
            </p:txBody>
          </p:sp>
        </p:grpSp>
        <p:sp>
          <p:nvSpPr>
            <p:cNvPr id="43096" name="Line 102"/>
            <p:cNvSpPr>
              <a:spLocks noChangeShapeType="1"/>
            </p:cNvSpPr>
            <p:nvPr/>
          </p:nvSpPr>
          <p:spPr bwMode="auto">
            <a:xfrm>
              <a:off x="480" y="2402"/>
              <a:ext cx="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7" name="Text Box 103"/>
            <p:cNvSpPr txBox="1">
              <a:spLocks noChangeArrowheads="1"/>
            </p:cNvSpPr>
            <p:nvPr/>
          </p:nvSpPr>
          <p:spPr bwMode="auto">
            <a:xfrm>
              <a:off x="5328" y="221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3098" name="Oval 104"/>
            <p:cNvSpPr>
              <a:spLocks noChangeArrowheads="1"/>
            </p:cNvSpPr>
            <p:nvPr/>
          </p:nvSpPr>
          <p:spPr bwMode="auto">
            <a:xfrm>
              <a:off x="672" y="2642"/>
              <a:ext cx="1008" cy="10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99" name="Group 105"/>
            <p:cNvGrpSpPr>
              <a:grpSpLocks/>
            </p:cNvGrpSpPr>
            <p:nvPr/>
          </p:nvGrpSpPr>
          <p:grpSpPr bwMode="auto">
            <a:xfrm>
              <a:off x="672" y="2642"/>
              <a:ext cx="1008" cy="1008"/>
              <a:chOff x="672" y="2400"/>
              <a:chExt cx="1008" cy="1008"/>
            </a:xfrm>
          </p:grpSpPr>
          <p:sp>
            <p:nvSpPr>
              <p:cNvPr id="43122" name="Line 106"/>
              <p:cNvSpPr>
                <a:spLocks noChangeShapeType="1"/>
              </p:cNvSpPr>
              <p:nvPr/>
            </p:nvSpPr>
            <p:spPr bwMode="auto">
              <a:xfrm>
                <a:off x="1189" y="2400"/>
                <a:ext cx="0" cy="100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3" name="Line 107"/>
              <p:cNvSpPr>
                <a:spLocks noChangeShapeType="1"/>
              </p:cNvSpPr>
              <p:nvPr/>
            </p:nvSpPr>
            <p:spPr bwMode="auto">
              <a:xfrm>
                <a:off x="672" y="2902"/>
                <a:ext cx="1008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4" name="Line 108"/>
              <p:cNvSpPr>
                <a:spLocks noChangeShapeType="1"/>
              </p:cNvSpPr>
              <p:nvPr/>
            </p:nvSpPr>
            <p:spPr bwMode="auto">
              <a:xfrm rot="189070" flipH="1" flipV="1">
                <a:off x="766" y="2576"/>
                <a:ext cx="814" cy="634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5" name="Line 109"/>
              <p:cNvSpPr>
                <a:spLocks noChangeShapeType="1"/>
              </p:cNvSpPr>
              <p:nvPr/>
            </p:nvSpPr>
            <p:spPr bwMode="auto">
              <a:xfrm rot="21410930" flipV="1">
                <a:off x="768" y="2598"/>
                <a:ext cx="814" cy="634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100" name="AutoShape 110"/>
            <p:cNvSpPr>
              <a:spLocks noChangeArrowheads="1"/>
            </p:cNvSpPr>
            <p:nvPr/>
          </p:nvSpPr>
          <p:spPr bwMode="auto">
            <a:xfrm>
              <a:off x="672" y="1262"/>
              <a:ext cx="1008" cy="115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101" name="Group 111"/>
            <p:cNvGrpSpPr>
              <a:grpSpLocks/>
            </p:cNvGrpSpPr>
            <p:nvPr/>
          </p:nvGrpSpPr>
          <p:grpSpPr bwMode="auto">
            <a:xfrm>
              <a:off x="672" y="1154"/>
              <a:ext cx="1008" cy="2064"/>
              <a:chOff x="672" y="912"/>
              <a:chExt cx="1008" cy="2064"/>
            </a:xfrm>
          </p:grpSpPr>
          <p:sp>
            <p:nvSpPr>
              <p:cNvPr id="43117" name="Line 112"/>
              <p:cNvSpPr>
                <a:spLocks noChangeShapeType="1"/>
              </p:cNvSpPr>
              <p:nvPr/>
            </p:nvSpPr>
            <p:spPr bwMode="auto">
              <a:xfrm>
                <a:off x="672" y="2160"/>
                <a:ext cx="0" cy="81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8" name="Line 113"/>
              <p:cNvSpPr>
                <a:spLocks noChangeShapeType="1"/>
              </p:cNvSpPr>
              <p:nvPr/>
            </p:nvSpPr>
            <p:spPr bwMode="auto">
              <a:xfrm>
                <a:off x="1680" y="2160"/>
                <a:ext cx="0" cy="81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9" name="Line 114"/>
              <p:cNvSpPr>
                <a:spLocks noChangeShapeType="1"/>
              </p:cNvSpPr>
              <p:nvPr/>
            </p:nvSpPr>
            <p:spPr bwMode="auto">
              <a:xfrm flipV="1">
                <a:off x="798" y="2160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0" name="Line 115"/>
              <p:cNvSpPr>
                <a:spLocks noChangeShapeType="1"/>
              </p:cNvSpPr>
              <p:nvPr/>
            </p:nvSpPr>
            <p:spPr bwMode="auto">
              <a:xfrm flipV="1">
                <a:off x="1560" y="214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21" name="Line 116"/>
              <p:cNvSpPr>
                <a:spLocks noChangeShapeType="1"/>
              </p:cNvSpPr>
              <p:nvPr/>
            </p:nvSpPr>
            <p:spPr bwMode="auto">
              <a:xfrm>
                <a:off x="1176" y="912"/>
                <a:ext cx="0" cy="13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102" name="Group 117"/>
            <p:cNvGrpSpPr>
              <a:grpSpLocks/>
            </p:cNvGrpSpPr>
            <p:nvPr/>
          </p:nvGrpSpPr>
          <p:grpSpPr bwMode="auto">
            <a:xfrm>
              <a:off x="816" y="1249"/>
              <a:ext cx="732" cy="1165"/>
              <a:chOff x="816" y="1007"/>
              <a:chExt cx="732" cy="1165"/>
            </a:xfrm>
          </p:grpSpPr>
          <p:sp>
            <p:nvSpPr>
              <p:cNvPr id="43115" name="Line 118"/>
              <p:cNvSpPr>
                <a:spLocks noChangeShapeType="1"/>
              </p:cNvSpPr>
              <p:nvPr/>
            </p:nvSpPr>
            <p:spPr bwMode="auto">
              <a:xfrm rot="92115" flipH="1">
                <a:off x="816" y="1007"/>
                <a:ext cx="348" cy="1153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6" name="Line 119"/>
              <p:cNvSpPr>
                <a:spLocks noChangeShapeType="1"/>
              </p:cNvSpPr>
              <p:nvPr/>
            </p:nvSpPr>
            <p:spPr bwMode="auto">
              <a:xfrm rot="-92115">
                <a:off x="1200" y="1019"/>
                <a:ext cx="348" cy="1153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103" name="Text Box 120"/>
            <p:cNvSpPr txBox="1">
              <a:spLocks noChangeArrowheads="1"/>
            </p:cNvSpPr>
            <p:nvPr/>
          </p:nvSpPr>
          <p:spPr bwMode="auto">
            <a:xfrm>
              <a:off x="288" y="225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0">
                  <a:latin typeface="Times New Roman" pitchFamily="18" charset="0"/>
                </a:rPr>
                <a:t>X</a:t>
              </a:r>
            </a:p>
          </p:txBody>
        </p:sp>
        <p:grpSp>
          <p:nvGrpSpPr>
            <p:cNvPr id="43104" name="Group 121"/>
            <p:cNvGrpSpPr>
              <a:grpSpLocks/>
            </p:cNvGrpSpPr>
            <p:nvPr/>
          </p:nvGrpSpPr>
          <p:grpSpPr bwMode="auto">
            <a:xfrm>
              <a:off x="528" y="1154"/>
              <a:ext cx="1301" cy="1302"/>
              <a:chOff x="528" y="912"/>
              <a:chExt cx="1301" cy="1302"/>
            </a:xfrm>
          </p:grpSpPr>
          <p:grpSp>
            <p:nvGrpSpPr>
              <p:cNvPr id="43105" name="Group 122"/>
              <p:cNvGrpSpPr>
                <a:grpSpLocks/>
              </p:cNvGrpSpPr>
              <p:nvPr/>
            </p:nvGrpSpPr>
            <p:grpSpPr bwMode="auto">
              <a:xfrm>
                <a:off x="528" y="2016"/>
                <a:ext cx="1301" cy="198"/>
                <a:chOff x="528" y="2016"/>
                <a:chExt cx="1301" cy="198"/>
              </a:xfrm>
            </p:grpSpPr>
            <p:sp>
              <p:nvSpPr>
                <p:cNvPr id="43107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528" y="2016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a’</a:t>
                  </a:r>
                </a:p>
              </p:txBody>
            </p:sp>
            <p:sp>
              <p:nvSpPr>
                <p:cNvPr id="43108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768" y="2016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b’</a:t>
                  </a:r>
                </a:p>
              </p:txBody>
            </p:sp>
            <p:sp>
              <p:nvSpPr>
                <p:cNvPr id="4310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1494" y="2022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d’</a:t>
                  </a:r>
                </a:p>
              </p:txBody>
            </p:sp>
            <p:sp>
              <p:nvSpPr>
                <p:cNvPr id="43110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1626" y="2016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e’</a:t>
                  </a:r>
                </a:p>
              </p:txBody>
            </p:sp>
            <p:sp>
              <p:nvSpPr>
                <p:cNvPr id="43111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1008" y="2016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c’</a:t>
                  </a:r>
                </a:p>
              </p:txBody>
            </p:sp>
            <p:sp>
              <p:nvSpPr>
                <p:cNvPr id="43112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1135" y="2016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g’</a:t>
                  </a:r>
                </a:p>
              </p:txBody>
            </p:sp>
            <p:sp>
              <p:nvSpPr>
                <p:cNvPr id="43113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1394" y="2016"/>
                  <a:ext cx="19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f’</a:t>
                  </a:r>
                </a:p>
              </p:txBody>
            </p:sp>
            <p:sp>
              <p:nvSpPr>
                <p:cNvPr id="43114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672" y="2016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h’</a:t>
                  </a:r>
                </a:p>
              </p:txBody>
            </p:sp>
          </p:grpSp>
          <p:sp>
            <p:nvSpPr>
              <p:cNvPr id="43106" name="Text Box 131"/>
              <p:cNvSpPr txBox="1">
                <a:spLocks noChangeArrowheads="1"/>
              </p:cNvSpPr>
              <p:nvPr/>
            </p:nvSpPr>
            <p:spPr bwMode="auto">
              <a:xfrm>
                <a:off x="1152" y="912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o’</a:t>
                </a:r>
              </a:p>
            </p:txBody>
          </p:sp>
        </p:grpSp>
      </p:grpSp>
      <p:grpSp>
        <p:nvGrpSpPr>
          <p:cNvPr id="21" name="Group 132"/>
          <p:cNvGrpSpPr>
            <a:grpSpLocks/>
          </p:cNvGrpSpPr>
          <p:nvPr/>
        </p:nvGrpSpPr>
        <p:grpSpPr bwMode="auto">
          <a:xfrm rot="-3477128">
            <a:off x="3067844" y="1337469"/>
            <a:ext cx="2155825" cy="2224087"/>
            <a:chOff x="1993" y="1029"/>
            <a:chExt cx="1358" cy="1401"/>
          </a:xfrm>
        </p:grpSpPr>
        <p:sp>
          <p:nvSpPr>
            <p:cNvPr id="43083" name="AutoShape 133"/>
            <p:cNvSpPr>
              <a:spLocks noChangeArrowheads="1"/>
            </p:cNvSpPr>
            <p:nvPr/>
          </p:nvSpPr>
          <p:spPr bwMode="auto">
            <a:xfrm rot="6853726">
              <a:off x="2164" y="1350"/>
              <a:ext cx="1008" cy="115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84" name="Group 134"/>
            <p:cNvGrpSpPr>
              <a:grpSpLocks/>
            </p:cNvGrpSpPr>
            <p:nvPr/>
          </p:nvGrpSpPr>
          <p:grpSpPr bwMode="auto">
            <a:xfrm>
              <a:off x="1993" y="1029"/>
              <a:ext cx="1358" cy="1301"/>
              <a:chOff x="1993" y="1029"/>
              <a:chExt cx="1358" cy="1301"/>
            </a:xfrm>
          </p:grpSpPr>
          <p:sp>
            <p:nvSpPr>
              <p:cNvPr id="43085" name="Line 135"/>
              <p:cNvSpPr>
                <a:spLocks noChangeShapeType="1"/>
              </p:cNvSpPr>
              <p:nvPr/>
            </p:nvSpPr>
            <p:spPr bwMode="auto">
              <a:xfrm rot="6853726">
                <a:off x="2679" y="1259"/>
                <a:ext cx="0" cy="13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6" name="Line 136"/>
              <p:cNvSpPr>
                <a:spLocks noChangeShapeType="1"/>
              </p:cNvSpPr>
              <p:nvPr/>
            </p:nvSpPr>
            <p:spPr bwMode="auto">
              <a:xfrm rot="6945840" flipH="1">
                <a:off x="2571" y="1178"/>
                <a:ext cx="348" cy="1153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87" name="Line 137"/>
              <p:cNvSpPr>
                <a:spLocks noChangeShapeType="1"/>
              </p:cNvSpPr>
              <p:nvPr/>
            </p:nvSpPr>
            <p:spPr bwMode="auto">
              <a:xfrm rot="6761611">
                <a:off x="2412" y="1529"/>
                <a:ext cx="348" cy="115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088" name="Group 138"/>
              <p:cNvGrpSpPr>
                <a:grpSpLocks/>
              </p:cNvGrpSpPr>
              <p:nvPr/>
            </p:nvGrpSpPr>
            <p:grpSpPr bwMode="auto">
              <a:xfrm rot="6855770">
                <a:off x="1439" y="1583"/>
                <a:ext cx="1301" cy="194"/>
                <a:chOff x="1434" y="1679"/>
                <a:chExt cx="1301" cy="194"/>
              </a:xfrm>
            </p:grpSpPr>
            <p:sp>
              <p:nvSpPr>
                <p:cNvPr id="43090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1434" y="1679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a’</a:t>
                  </a:r>
                </a:p>
              </p:txBody>
            </p:sp>
            <p:sp>
              <p:nvSpPr>
                <p:cNvPr id="43091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1674" y="1681"/>
                  <a:ext cx="30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h’b’</a:t>
                  </a:r>
                </a:p>
              </p:txBody>
            </p:sp>
            <p:sp>
              <p:nvSpPr>
                <p:cNvPr id="43092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2532" y="1679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e’</a:t>
                  </a:r>
                </a:p>
              </p:txBody>
            </p:sp>
            <p:sp>
              <p:nvSpPr>
                <p:cNvPr id="43093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1914" y="1680"/>
                  <a:ext cx="29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c’g’</a:t>
                  </a:r>
                </a:p>
              </p:txBody>
            </p:sp>
            <p:sp>
              <p:nvSpPr>
                <p:cNvPr id="43094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2298" y="1681"/>
                  <a:ext cx="28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d’f’</a:t>
                  </a:r>
                </a:p>
              </p:txBody>
            </p:sp>
          </p:grpSp>
          <p:sp>
            <p:nvSpPr>
              <p:cNvPr id="43089" name="Text Box 144"/>
              <p:cNvSpPr txBox="1">
                <a:spLocks noChangeArrowheads="1"/>
              </p:cNvSpPr>
              <p:nvPr/>
            </p:nvSpPr>
            <p:spPr bwMode="auto">
              <a:xfrm>
                <a:off x="3138" y="2010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o’</a:t>
                </a:r>
              </a:p>
            </p:txBody>
          </p:sp>
        </p:grpSp>
      </p:grpSp>
      <p:grpSp>
        <p:nvGrpSpPr>
          <p:cNvPr id="24" name="Group 145"/>
          <p:cNvGrpSpPr>
            <a:grpSpLocks/>
          </p:cNvGrpSpPr>
          <p:nvPr/>
        </p:nvGrpSpPr>
        <p:grpSpPr bwMode="auto">
          <a:xfrm>
            <a:off x="2743200" y="3070225"/>
            <a:ext cx="914400" cy="736600"/>
            <a:chOff x="1728" y="1704"/>
            <a:chExt cx="576" cy="464"/>
          </a:xfrm>
        </p:grpSpPr>
        <p:sp>
          <p:nvSpPr>
            <p:cNvPr id="43080" name="Line 146"/>
            <p:cNvSpPr>
              <a:spLocks noChangeShapeType="1"/>
            </p:cNvSpPr>
            <p:nvPr/>
          </p:nvSpPr>
          <p:spPr bwMode="auto">
            <a:xfrm flipH="1">
              <a:off x="1728" y="1704"/>
              <a:ext cx="576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1" name="Arc 147"/>
            <p:cNvSpPr>
              <a:spLocks/>
            </p:cNvSpPr>
            <p:nvPr/>
          </p:nvSpPr>
          <p:spPr bwMode="auto">
            <a:xfrm>
              <a:off x="1736" y="2039"/>
              <a:ext cx="192" cy="129"/>
            </a:xfrm>
            <a:custGeom>
              <a:avLst/>
              <a:gdLst>
                <a:gd name="T0" fmla="*/ 0 w 21600"/>
                <a:gd name="T1" fmla="*/ 0 h 14479"/>
                <a:gd name="T2" fmla="*/ 0 w 21600"/>
                <a:gd name="T3" fmla="*/ 0 h 14479"/>
                <a:gd name="T4" fmla="*/ 0 w 21600"/>
                <a:gd name="T5" fmla="*/ 0 h 1447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479"/>
                <a:gd name="T11" fmla="*/ 21600 w 21600"/>
                <a:gd name="T12" fmla="*/ 14479 h 144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479" fill="none" extrusionOk="0">
                  <a:moveTo>
                    <a:pt x="17977" y="-1"/>
                  </a:moveTo>
                  <a:cubicBezTo>
                    <a:pt x="20339" y="3546"/>
                    <a:pt x="21600" y="7712"/>
                    <a:pt x="21600" y="11974"/>
                  </a:cubicBezTo>
                  <a:cubicBezTo>
                    <a:pt x="21600" y="12811"/>
                    <a:pt x="21551" y="13647"/>
                    <a:pt x="21454" y="14479"/>
                  </a:cubicBezTo>
                </a:path>
                <a:path w="21600" h="14479" stroke="0" extrusionOk="0">
                  <a:moveTo>
                    <a:pt x="17977" y="-1"/>
                  </a:moveTo>
                  <a:cubicBezTo>
                    <a:pt x="20339" y="3546"/>
                    <a:pt x="21600" y="7712"/>
                    <a:pt x="21600" y="11974"/>
                  </a:cubicBezTo>
                  <a:cubicBezTo>
                    <a:pt x="21600" y="12811"/>
                    <a:pt x="21551" y="13647"/>
                    <a:pt x="21454" y="14479"/>
                  </a:cubicBezTo>
                  <a:lnTo>
                    <a:pt x="0" y="1197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2" name="Text Box 148"/>
            <p:cNvSpPr txBox="1">
              <a:spLocks noChangeArrowheads="1"/>
            </p:cNvSpPr>
            <p:nvPr/>
          </p:nvSpPr>
          <p:spPr bwMode="auto">
            <a:xfrm>
              <a:off x="1896" y="2000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45</a:t>
              </a:r>
              <a:r>
                <a:rPr lang="en-US" sz="1000" b="0" baseline="30000">
                  <a:latin typeface="Times New Roman" pitchFamily="18" charset="0"/>
                </a:rPr>
                <a:t>0</a:t>
              </a:r>
            </a:p>
          </p:txBody>
        </p:sp>
      </p:grpSp>
      <p:grpSp>
        <p:nvGrpSpPr>
          <p:cNvPr id="25" name="Group 149"/>
          <p:cNvGrpSpPr>
            <a:grpSpLocks/>
          </p:cNvGrpSpPr>
          <p:nvPr/>
        </p:nvGrpSpPr>
        <p:grpSpPr bwMode="auto">
          <a:xfrm>
            <a:off x="2971800" y="2038350"/>
            <a:ext cx="2514600" cy="4191000"/>
            <a:chOff x="1872" y="1296"/>
            <a:chExt cx="1584" cy="2640"/>
          </a:xfrm>
        </p:grpSpPr>
        <p:grpSp>
          <p:nvGrpSpPr>
            <p:cNvPr id="43048" name="Group 150"/>
            <p:cNvGrpSpPr>
              <a:grpSpLocks/>
            </p:cNvGrpSpPr>
            <p:nvPr/>
          </p:nvGrpSpPr>
          <p:grpSpPr bwMode="auto">
            <a:xfrm>
              <a:off x="1872" y="2496"/>
              <a:ext cx="804" cy="1296"/>
              <a:chOff x="1884" y="2256"/>
              <a:chExt cx="804" cy="1296"/>
            </a:xfrm>
          </p:grpSpPr>
          <p:sp>
            <p:nvSpPr>
              <p:cNvPr id="43072" name="Text Box 151"/>
              <p:cNvSpPr txBox="1">
                <a:spLocks noChangeArrowheads="1"/>
              </p:cNvSpPr>
              <p:nvPr/>
            </p:nvSpPr>
            <p:spPr bwMode="auto">
              <a:xfrm>
                <a:off x="1884" y="278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3073" name="Text Box 152"/>
              <p:cNvSpPr txBox="1">
                <a:spLocks noChangeArrowheads="1"/>
              </p:cNvSpPr>
              <p:nvPr/>
            </p:nvSpPr>
            <p:spPr bwMode="auto">
              <a:xfrm>
                <a:off x="1956" y="246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h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3074" name="Text Box 153"/>
              <p:cNvSpPr txBox="1">
                <a:spLocks noChangeArrowheads="1"/>
              </p:cNvSpPr>
              <p:nvPr/>
            </p:nvSpPr>
            <p:spPr bwMode="auto">
              <a:xfrm>
                <a:off x="2370" y="249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f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3075" name="Text Box 154"/>
              <p:cNvSpPr txBox="1">
                <a:spLocks noChangeArrowheads="1"/>
              </p:cNvSpPr>
              <p:nvPr/>
            </p:nvSpPr>
            <p:spPr bwMode="auto">
              <a:xfrm>
                <a:off x="2448" y="278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e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3076" name="Text Box 155"/>
              <p:cNvSpPr txBox="1">
                <a:spLocks noChangeArrowheads="1"/>
              </p:cNvSpPr>
              <p:nvPr/>
            </p:nvSpPr>
            <p:spPr bwMode="auto">
              <a:xfrm>
                <a:off x="2364" y="312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3077" name="Text Box 156"/>
              <p:cNvSpPr txBox="1">
                <a:spLocks noChangeArrowheads="1"/>
              </p:cNvSpPr>
              <p:nvPr/>
            </p:nvSpPr>
            <p:spPr bwMode="auto">
              <a:xfrm>
                <a:off x="2184" y="336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3078" name="Text Box 157"/>
              <p:cNvSpPr txBox="1">
                <a:spLocks noChangeArrowheads="1"/>
              </p:cNvSpPr>
              <p:nvPr/>
            </p:nvSpPr>
            <p:spPr bwMode="auto">
              <a:xfrm>
                <a:off x="1932" y="312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43079" name="Text Box 158"/>
              <p:cNvSpPr txBox="1">
                <a:spLocks noChangeArrowheads="1"/>
              </p:cNvSpPr>
              <p:nvPr/>
            </p:nvSpPr>
            <p:spPr bwMode="auto">
              <a:xfrm>
                <a:off x="2124" y="225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g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43049" name="Group 159"/>
            <p:cNvGrpSpPr>
              <a:grpSpLocks/>
            </p:cNvGrpSpPr>
            <p:nvPr/>
          </p:nvGrpSpPr>
          <p:grpSpPr bwMode="auto">
            <a:xfrm>
              <a:off x="2016" y="1536"/>
              <a:ext cx="576" cy="2400"/>
              <a:chOff x="2016" y="1296"/>
              <a:chExt cx="576" cy="2400"/>
            </a:xfrm>
          </p:grpSpPr>
          <p:sp>
            <p:nvSpPr>
              <p:cNvPr id="43067" name="Line 160"/>
              <p:cNvSpPr>
                <a:spLocks noChangeShapeType="1"/>
              </p:cNvSpPr>
              <p:nvPr/>
            </p:nvSpPr>
            <p:spPr bwMode="auto">
              <a:xfrm>
                <a:off x="2016" y="1296"/>
                <a:ext cx="0" cy="216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8" name="Line 161"/>
              <p:cNvSpPr>
                <a:spLocks noChangeShapeType="1"/>
              </p:cNvSpPr>
              <p:nvPr/>
            </p:nvSpPr>
            <p:spPr bwMode="auto">
              <a:xfrm>
                <a:off x="2112" y="1440"/>
                <a:ext cx="0" cy="2016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9" name="Line 162"/>
              <p:cNvSpPr>
                <a:spLocks noChangeShapeType="1"/>
              </p:cNvSpPr>
              <p:nvPr/>
            </p:nvSpPr>
            <p:spPr bwMode="auto">
              <a:xfrm>
                <a:off x="2304" y="1728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0" name="Line 163"/>
              <p:cNvSpPr>
                <a:spLocks noChangeShapeType="1"/>
              </p:cNvSpPr>
              <p:nvPr/>
            </p:nvSpPr>
            <p:spPr bwMode="auto">
              <a:xfrm>
                <a:off x="2496" y="2064"/>
                <a:ext cx="0" cy="1392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71" name="Line 164"/>
              <p:cNvSpPr>
                <a:spLocks noChangeShapeType="1"/>
              </p:cNvSpPr>
              <p:nvPr/>
            </p:nvSpPr>
            <p:spPr bwMode="auto">
              <a:xfrm>
                <a:off x="2592" y="2160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50" name="Line 165"/>
            <p:cNvSpPr>
              <a:spLocks noChangeShapeType="1"/>
            </p:cNvSpPr>
            <p:nvPr/>
          </p:nvSpPr>
          <p:spPr bwMode="auto">
            <a:xfrm>
              <a:off x="3264" y="1296"/>
              <a:ext cx="0" cy="264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166"/>
            <p:cNvSpPr>
              <a:spLocks noChangeShapeType="1"/>
            </p:cNvSpPr>
            <p:nvPr/>
          </p:nvSpPr>
          <p:spPr bwMode="auto">
            <a:xfrm>
              <a:off x="2352" y="2642"/>
              <a:ext cx="945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167"/>
            <p:cNvSpPr>
              <a:spLocks noChangeShapeType="1"/>
            </p:cNvSpPr>
            <p:nvPr/>
          </p:nvSpPr>
          <p:spPr bwMode="auto">
            <a:xfrm flipV="1">
              <a:off x="2352" y="3147"/>
              <a:ext cx="918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Text Box 168"/>
            <p:cNvSpPr txBox="1">
              <a:spLocks noChangeArrowheads="1"/>
            </p:cNvSpPr>
            <p:nvPr/>
          </p:nvSpPr>
          <p:spPr bwMode="auto">
            <a:xfrm>
              <a:off x="3216" y="30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o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054" name="Text Box 169"/>
            <p:cNvSpPr txBox="1">
              <a:spLocks noChangeArrowheads="1"/>
            </p:cNvSpPr>
            <p:nvPr/>
          </p:nvSpPr>
          <p:spPr bwMode="auto">
            <a:xfrm>
              <a:off x="2160" y="302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055" name="Oval 170"/>
            <p:cNvSpPr>
              <a:spLocks noChangeArrowheads="1"/>
            </p:cNvSpPr>
            <p:nvPr/>
          </p:nvSpPr>
          <p:spPr bwMode="auto">
            <a:xfrm>
              <a:off x="2280" y="309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6" name="Arc 171"/>
            <p:cNvSpPr>
              <a:spLocks/>
            </p:cNvSpPr>
            <p:nvPr/>
          </p:nvSpPr>
          <p:spPr bwMode="auto">
            <a:xfrm flipH="1">
              <a:off x="2008" y="2641"/>
              <a:ext cx="324" cy="1021"/>
            </a:xfrm>
            <a:custGeom>
              <a:avLst/>
              <a:gdLst>
                <a:gd name="T0" fmla="*/ 0 w 21600"/>
                <a:gd name="T1" fmla="*/ 0 h 43178"/>
                <a:gd name="T2" fmla="*/ 0 w 21600"/>
                <a:gd name="T3" fmla="*/ 0 h 43178"/>
                <a:gd name="T4" fmla="*/ 0 w 21600"/>
                <a:gd name="T5" fmla="*/ 0 h 43178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78"/>
                <a:gd name="T11" fmla="*/ 21600 w 21600"/>
                <a:gd name="T12" fmla="*/ 43178 h 43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78" fill="none" extrusionOk="0">
                  <a:moveTo>
                    <a:pt x="471" y="0"/>
                  </a:moveTo>
                  <a:cubicBezTo>
                    <a:pt x="12214" y="256"/>
                    <a:pt x="21600" y="9849"/>
                    <a:pt x="21600" y="21595"/>
                  </a:cubicBezTo>
                  <a:cubicBezTo>
                    <a:pt x="21600" y="33187"/>
                    <a:pt x="12448" y="42713"/>
                    <a:pt x="864" y="43177"/>
                  </a:cubicBezTo>
                </a:path>
                <a:path w="21600" h="43178" stroke="0" extrusionOk="0">
                  <a:moveTo>
                    <a:pt x="471" y="0"/>
                  </a:moveTo>
                  <a:cubicBezTo>
                    <a:pt x="12214" y="256"/>
                    <a:pt x="21600" y="9849"/>
                    <a:pt x="21600" y="21595"/>
                  </a:cubicBezTo>
                  <a:cubicBezTo>
                    <a:pt x="21600" y="33187"/>
                    <a:pt x="12448" y="42713"/>
                    <a:pt x="864" y="43177"/>
                  </a:cubicBezTo>
                  <a:lnTo>
                    <a:pt x="0" y="2159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7" name="Arc 172"/>
            <p:cNvSpPr>
              <a:spLocks/>
            </p:cNvSpPr>
            <p:nvPr/>
          </p:nvSpPr>
          <p:spPr bwMode="auto">
            <a:xfrm>
              <a:off x="2256" y="2642"/>
              <a:ext cx="336" cy="1018"/>
            </a:xfrm>
            <a:custGeom>
              <a:avLst/>
              <a:gdLst>
                <a:gd name="T0" fmla="*/ 0 w 21600"/>
                <a:gd name="T1" fmla="*/ 0 h 42733"/>
                <a:gd name="T2" fmla="*/ 0 w 21600"/>
                <a:gd name="T3" fmla="*/ 0 h 42733"/>
                <a:gd name="T4" fmla="*/ 0 w 21600"/>
                <a:gd name="T5" fmla="*/ 0 h 4273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733"/>
                <a:gd name="T11" fmla="*/ 21600 w 21600"/>
                <a:gd name="T12" fmla="*/ 42733 h 427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733" fill="none" extrusionOk="0">
                  <a:moveTo>
                    <a:pt x="3622" y="-1"/>
                  </a:moveTo>
                  <a:cubicBezTo>
                    <a:pt x="14004" y="1765"/>
                    <a:pt x="21600" y="10762"/>
                    <a:pt x="21600" y="21294"/>
                  </a:cubicBezTo>
                  <a:cubicBezTo>
                    <a:pt x="21600" y="32206"/>
                    <a:pt x="13461" y="41404"/>
                    <a:pt x="2630" y="42733"/>
                  </a:cubicBezTo>
                </a:path>
                <a:path w="21600" h="42733" stroke="0" extrusionOk="0">
                  <a:moveTo>
                    <a:pt x="3622" y="-1"/>
                  </a:moveTo>
                  <a:cubicBezTo>
                    <a:pt x="14004" y="1765"/>
                    <a:pt x="21600" y="10762"/>
                    <a:pt x="21600" y="21294"/>
                  </a:cubicBezTo>
                  <a:cubicBezTo>
                    <a:pt x="21600" y="32206"/>
                    <a:pt x="13461" y="41404"/>
                    <a:pt x="2630" y="42733"/>
                  </a:cubicBezTo>
                  <a:lnTo>
                    <a:pt x="0" y="2129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58" name="Group 173"/>
            <p:cNvGrpSpPr>
              <a:grpSpLocks/>
            </p:cNvGrpSpPr>
            <p:nvPr/>
          </p:nvGrpSpPr>
          <p:grpSpPr bwMode="auto">
            <a:xfrm>
              <a:off x="1968" y="2642"/>
              <a:ext cx="632" cy="1008"/>
              <a:chOff x="1968" y="2400"/>
              <a:chExt cx="632" cy="1008"/>
            </a:xfrm>
          </p:grpSpPr>
          <p:sp>
            <p:nvSpPr>
              <p:cNvPr id="43059" name="Oval 174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0" name="Oval 175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1" name="Oval 176"/>
              <p:cNvSpPr>
                <a:spLocks noChangeArrowheads="1"/>
              </p:cNvSpPr>
              <p:nvPr/>
            </p:nvSpPr>
            <p:spPr bwMode="auto">
              <a:xfrm>
                <a:off x="2256" y="33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2" name="Oval 177"/>
              <p:cNvSpPr>
                <a:spLocks noChangeArrowheads="1"/>
              </p:cNvSpPr>
              <p:nvPr/>
            </p:nvSpPr>
            <p:spPr bwMode="auto">
              <a:xfrm>
                <a:off x="2480" y="321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3" name="Oval 178"/>
              <p:cNvSpPr>
                <a:spLocks noChangeArrowheads="1"/>
              </p:cNvSpPr>
              <p:nvPr/>
            </p:nvSpPr>
            <p:spPr bwMode="auto">
              <a:xfrm>
                <a:off x="2552" y="287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4" name="Oval 179"/>
              <p:cNvSpPr>
                <a:spLocks noChangeArrowheads="1"/>
              </p:cNvSpPr>
              <p:nvPr/>
            </p:nvSpPr>
            <p:spPr bwMode="auto">
              <a:xfrm>
                <a:off x="2472" y="25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5" name="Oval 180"/>
              <p:cNvSpPr>
                <a:spLocks noChangeArrowheads="1"/>
              </p:cNvSpPr>
              <p:nvPr/>
            </p:nvSpPr>
            <p:spPr bwMode="auto">
              <a:xfrm>
                <a:off x="2304" y="240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6" name="Oval 181"/>
              <p:cNvSpPr>
                <a:spLocks noChangeArrowheads="1"/>
              </p:cNvSpPr>
              <p:nvPr/>
            </p:nvSpPr>
            <p:spPr bwMode="auto">
              <a:xfrm>
                <a:off x="2080" y="257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75990" name="Oval 182"/>
          <p:cNvSpPr>
            <a:spLocks noChangeArrowheads="1"/>
          </p:cNvSpPr>
          <p:nvPr/>
        </p:nvSpPr>
        <p:spPr bwMode="auto">
          <a:xfrm>
            <a:off x="7772400" y="5257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183"/>
          <p:cNvGrpSpPr>
            <a:grpSpLocks/>
          </p:cNvGrpSpPr>
          <p:nvPr/>
        </p:nvGrpSpPr>
        <p:grpSpPr bwMode="auto">
          <a:xfrm>
            <a:off x="0" y="0"/>
            <a:ext cx="2676525" cy="1600200"/>
            <a:chOff x="0" y="0"/>
            <a:chExt cx="1686" cy="1008"/>
          </a:xfrm>
        </p:grpSpPr>
        <p:sp>
          <p:nvSpPr>
            <p:cNvPr id="43046" name="Rectangle 184"/>
            <p:cNvSpPr>
              <a:spLocks noChangeArrowheads="1"/>
            </p:cNvSpPr>
            <p:nvPr/>
          </p:nvSpPr>
          <p:spPr bwMode="auto">
            <a:xfrm>
              <a:off x="0" y="0"/>
              <a:ext cx="1632" cy="96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71" name="Text Box 185"/>
            <p:cNvSpPr txBox="1">
              <a:spLocks noChangeArrowheads="1"/>
            </p:cNvSpPr>
            <p:nvPr/>
          </p:nvSpPr>
          <p:spPr bwMode="auto">
            <a:xfrm>
              <a:off x="24" y="0"/>
              <a:ext cx="1662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rgbClr val="FF0000"/>
                  </a:solidFill>
                  <a:latin typeface="Times New Roman" pitchFamily="18" charset="0"/>
                </a:rPr>
                <a:t>Problem 9</a:t>
              </a:r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: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A right circular cone,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40 mm base diameter and 60 mm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long axis is resting on Hp on one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point of base circle such that it’s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axis makes 45</a:t>
              </a:r>
              <a:r>
                <a:rPr lang="en-US" sz="1400" b="0" baseline="30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0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inclination with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Hp and 40</a:t>
              </a:r>
              <a:r>
                <a:rPr lang="en-US" sz="1400" b="0" baseline="30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0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inclination with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Vp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.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Draw it’s projections. </a:t>
              </a:r>
            </a:p>
          </p:txBody>
        </p:sp>
      </p:grpSp>
      <p:grpSp>
        <p:nvGrpSpPr>
          <p:cNvPr id="30" name="Group 186"/>
          <p:cNvGrpSpPr>
            <a:grpSpLocks/>
          </p:cNvGrpSpPr>
          <p:nvPr/>
        </p:nvGrpSpPr>
        <p:grpSpPr bwMode="auto">
          <a:xfrm>
            <a:off x="2590800" y="0"/>
            <a:ext cx="6553200" cy="1524000"/>
            <a:chOff x="1632" y="0"/>
            <a:chExt cx="4128" cy="960"/>
          </a:xfrm>
        </p:grpSpPr>
        <p:sp>
          <p:nvSpPr>
            <p:cNvPr id="43044" name="Rectangle 187"/>
            <p:cNvSpPr>
              <a:spLocks noChangeArrowheads="1"/>
            </p:cNvSpPr>
            <p:nvPr/>
          </p:nvSpPr>
          <p:spPr bwMode="auto">
            <a:xfrm>
              <a:off x="1632" y="0"/>
              <a:ext cx="4128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5" name="Text Box 188"/>
            <p:cNvSpPr txBox="1">
              <a:spLocks noChangeArrowheads="1"/>
            </p:cNvSpPr>
            <p:nvPr/>
          </p:nvSpPr>
          <p:spPr bwMode="auto">
            <a:xfrm>
              <a:off x="1680" y="16"/>
              <a:ext cx="4008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400" b="0">
                  <a:solidFill>
                    <a:srgbClr val="FF0000"/>
                  </a:solidFill>
                  <a:latin typeface="Times New Roman" pitchFamily="18" charset="0"/>
                </a:rPr>
                <a:t>This case resembles to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problem no.7 &amp; 9 from projections of planes</a:t>
              </a:r>
              <a:r>
                <a:rPr lang="en-US" sz="1400" b="0">
                  <a:solidFill>
                    <a:srgbClr val="FF0000"/>
                  </a:solidFill>
                  <a:latin typeface="Times New Roman" pitchFamily="18" charset="0"/>
                </a:rPr>
                <a:t> topic.</a:t>
              </a:r>
            </a:p>
            <a:p>
              <a:pPr algn="ctr" eaLnBrk="1" hangingPunct="1"/>
              <a:r>
                <a:rPr lang="en-US" sz="1400" b="0">
                  <a:solidFill>
                    <a:srgbClr val="FF0000"/>
                  </a:solidFill>
                  <a:latin typeface="Times New Roman" pitchFamily="18" charset="0"/>
                </a:rPr>
                <a:t>In previous all cases 2</a:t>
              </a:r>
              <a:r>
                <a:rPr lang="en-US" sz="1400" b="0" baseline="30000">
                  <a:solidFill>
                    <a:srgbClr val="FF0000"/>
                  </a:solidFill>
                  <a:latin typeface="Times New Roman" pitchFamily="18" charset="0"/>
                </a:rPr>
                <a:t>nd</a:t>
              </a:r>
              <a:r>
                <a:rPr lang="en-US" sz="1400" b="0">
                  <a:solidFill>
                    <a:srgbClr val="FF0000"/>
                  </a:solidFill>
                  <a:latin typeface="Times New Roman" pitchFamily="18" charset="0"/>
                </a:rPr>
                <a:t> inclination was done by a parameter not showing TL.Like</a:t>
              </a:r>
            </a:p>
            <a:p>
              <a:pPr algn="ctr" eaLnBrk="1" hangingPunct="1"/>
              <a:r>
                <a:rPr lang="en-US" sz="1400" b="0">
                  <a:solidFill>
                    <a:srgbClr val="FF0000"/>
                  </a:solidFill>
                  <a:latin typeface="Times New Roman" pitchFamily="18" charset="0"/>
                </a:rPr>
                <a:t>Tv of axis is inclined to Vp etc. But here it is clearly said that the axis is 40</a:t>
              </a:r>
              <a:r>
                <a:rPr lang="en-US" sz="1400" b="0" baseline="3000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r>
                <a:rPr lang="en-US" sz="1400" b="0">
                  <a:solidFill>
                    <a:srgbClr val="FF0000"/>
                  </a:solidFill>
                  <a:latin typeface="Times New Roman" pitchFamily="18" charset="0"/>
                </a:rPr>
                <a:t> inclined</a:t>
              </a:r>
            </a:p>
            <a:p>
              <a:pPr algn="ctr" eaLnBrk="1" hangingPunct="1"/>
              <a:r>
                <a:rPr lang="en-US" sz="1400" b="0">
                  <a:solidFill>
                    <a:srgbClr val="FF0000"/>
                  </a:solidFill>
                  <a:latin typeface="Times New Roman" pitchFamily="18" charset="0"/>
                </a:rPr>
                <a:t> to Vp. Means here TL inclination is expected. So the same construction done in those </a:t>
              </a:r>
            </a:p>
            <a:p>
              <a:pPr algn="ctr" eaLnBrk="1" hangingPunct="1"/>
              <a:r>
                <a:rPr lang="en-US" sz="1400" b="0">
                  <a:solidFill>
                    <a:srgbClr val="FF0000"/>
                  </a:solidFill>
                  <a:latin typeface="Times New Roman" pitchFamily="18" charset="0"/>
                </a:rPr>
                <a:t>Problems is done here also. See carefully the final Tv and inclination taken there.</a:t>
              </a:r>
            </a:p>
            <a:p>
              <a:pPr algn="ctr" eaLnBrk="1" hangingPunct="1"/>
              <a:r>
                <a:rPr lang="en-US" sz="1400" i="1">
                  <a:solidFill>
                    <a:schemeClr val="accent2"/>
                  </a:solidFill>
                  <a:latin typeface="Times New Roman" pitchFamily="18" charset="0"/>
                </a:rPr>
                <a:t>So assuming it standing on HP begin as usual.</a:t>
              </a:r>
            </a:p>
          </p:txBody>
        </p:sp>
      </p:grpSp>
      <p:grpSp>
        <p:nvGrpSpPr>
          <p:cNvPr id="43037" name="Group 20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43038" name="AutoShape 205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9" name="AutoShape 20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0" name="AutoShape 20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AutoShape 20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2" name="AutoShape 20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3" name="AutoShape 21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5283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8" dur="500"/>
                                        <p:tgtEl>
                                          <p:spTgt spid="37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37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500"/>
                                        <p:tgtEl>
                                          <p:spTgt spid="37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32" grpId="0" animBg="1"/>
      <p:bldP spid="375833" grpId="0" autoUpdateAnimBg="0"/>
      <p:bldP spid="375834" grpId="0" animBg="1"/>
      <p:bldP spid="375835" grpId="0" animBg="1"/>
      <p:bldP spid="375855" grpId="0" autoUpdateAnimBg="0"/>
      <p:bldP spid="375856" grpId="0" autoUpdateAnimBg="0"/>
      <p:bldP spid="375872" grpId="0" animBg="1"/>
      <p:bldP spid="375892" grpId="0" animBg="1"/>
      <p:bldP spid="375893" grpId="0" animBg="1"/>
      <p:bldP spid="3759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AutoShape 2"/>
          <p:cNvSpPr>
            <a:spLocks noChangeArrowheads="1"/>
          </p:cNvSpPr>
          <p:nvPr/>
        </p:nvSpPr>
        <p:spPr bwMode="auto">
          <a:xfrm>
            <a:off x="4473575" y="1362075"/>
            <a:ext cx="1135063" cy="9826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7859" name="AutoShape 3"/>
          <p:cNvSpPr>
            <a:spLocks noChangeArrowheads="1"/>
          </p:cNvSpPr>
          <p:nvPr/>
        </p:nvSpPr>
        <p:spPr bwMode="auto">
          <a:xfrm rot="2996802">
            <a:off x="4146551" y="631825"/>
            <a:ext cx="1135062" cy="15700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7860" name="Line 4"/>
          <p:cNvSpPr>
            <a:spLocks noChangeShapeType="1"/>
          </p:cNvSpPr>
          <p:nvPr/>
        </p:nvSpPr>
        <p:spPr bwMode="auto">
          <a:xfrm flipH="1">
            <a:off x="4025900" y="892175"/>
            <a:ext cx="1309688" cy="104775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861" name="Line 5"/>
          <p:cNvSpPr>
            <a:spLocks noChangeShapeType="1"/>
          </p:cNvSpPr>
          <p:nvPr/>
        </p:nvSpPr>
        <p:spPr bwMode="auto">
          <a:xfrm>
            <a:off x="3765550" y="1449388"/>
            <a:ext cx="0" cy="25320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862" name="Line 6"/>
          <p:cNvSpPr>
            <a:spLocks noChangeShapeType="1"/>
          </p:cNvSpPr>
          <p:nvPr/>
        </p:nvSpPr>
        <p:spPr bwMode="auto">
          <a:xfrm>
            <a:off x="4473575" y="2322513"/>
            <a:ext cx="0" cy="6111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863" name="Line 7"/>
          <p:cNvSpPr>
            <a:spLocks noChangeShapeType="1"/>
          </p:cNvSpPr>
          <p:nvPr/>
        </p:nvSpPr>
        <p:spPr bwMode="auto">
          <a:xfrm>
            <a:off x="5346700" y="838200"/>
            <a:ext cx="0" cy="27066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864" name="Line 8"/>
          <p:cNvSpPr>
            <a:spLocks noChangeShapeType="1"/>
          </p:cNvSpPr>
          <p:nvPr/>
        </p:nvSpPr>
        <p:spPr bwMode="auto">
          <a:xfrm>
            <a:off x="5608638" y="2322513"/>
            <a:ext cx="0" cy="20955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865" name="Line 9"/>
          <p:cNvSpPr>
            <a:spLocks noChangeShapeType="1"/>
          </p:cNvSpPr>
          <p:nvPr/>
        </p:nvSpPr>
        <p:spPr bwMode="auto">
          <a:xfrm>
            <a:off x="5041900" y="1362075"/>
            <a:ext cx="0" cy="30559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775075" y="2933700"/>
            <a:ext cx="1571625" cy="873125"/>
            <a:chOff x="2378" y="1848"/>
            <a:chExt cx="990" cy="550"/>
          </a:xfrm>
        </p:grpSpPr>
        <p:sp>
          <p:nvSpPr>
            <p:cNvPr id="44127" name="Line 11"/>
            <p:cNvSpPr>
              <a:spLocks noChangeShapeType="1"/>
            </p:cNvSpPr>
            <p:nvPr/>
          </p:nvSpPr>
          <p:spPr bwMode="auto">
            <a:xfrm flipH="1">
              <a:off x="2378" y="2068"/>
              <a:ext cx="990" cy="3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28" name="Group 12"/>
            <p:cNvGrpSpPr>
              <a:grpSpLocks/>
            </p:cNvGrpSpPr>
            <p:nvPr/>
          </p:nvGrpSpPr>
          <p:grpSpPr bwMode="auto">
            <a:xfrm>
              <a:off x="2378" y="1848"/>
              <a:ext cx="990" cy="550"/>
              <a:chOff x="2378" y="1848"/>
              <a:chExt cx="990" cy="550"/>
            </a:xfrm>
          </p:grpSpPr>
          <p:sp>
            <p:nvSpPr>
              <p:cNvPr id="44129" name="Line 13"/>
              <p:cNvSpPr>
                <a:spLocks noChangeShapeType="1"/>
              </p:cNvSpPr>
              <p:nvPr/>
            </p:nvSpPr>
            <p:spPr bwMode="auto">
              <a:xfrm>
                <a:off x="2378" y="1848"/>
                <a:ext cx="990" cy="2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0" name="Line 14"/>
              <p:cNvSpPr>
                <a:spLocks noChangeShapeType="1"/>
              </p:cNvSpPr>
              <p:nvPr/>
            </p:nvSpPr>
            <p:spPr bwMode="auto">
              <a:xfrm>
                <a:off x="2378" y="1848"/>
                <a:ext cx="4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1" name="Line 15"/>
              <p:cNvSpPr>
                <a:spLocks noChangeShapeType="1"/>
              </p:cNvSpPr>
              <p:nvPr/>
            </p:nvSpPr>
            <p:spPr bwMode="auto">
              <a:xfrm>
                <a:off x="2378" y="2398"/>
                <a:ext cx="4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2" name="Line 16"/>
              <p:cNvSpPr>
                <a:spLocks noChangeShapeType="1"/>
              </p:cNvSpPr>
              <p:nvPr/>
            </p:nvSpPr>
            <p:spPr bwMode="auto">
              <a:xfrm flipH="1">
                <a:off x="2818" y="2068"/>
                <a:ext cx="550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3" name="Line 17"/>
              <p:cNvSpPr>
                <a:spLocks noChangeShapeType="1"/>
              </p:cNvSpPr>
              <p:nvPr/>
            </p:nvSpPr>
            <p:spPr bwMode="auto">
              <a:xfrm flipH="1" flipV="1">
                <a:off x="2818" y="1848"/>
                <a:ext cx="550" cy="2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4" name="Line 18"/>
              <p:cNvSpPr>
                <a:spLocks noChangeShapeType="1"/>
              </p:cNvSpPr>
              <p:nvPr/>
            </p:nvSpPr>
            <p:spPr bwMode="auto">
              <a:xfrm>
                <a:off x="2378" y="1848"/>
                <a:ext cx="0" cy="5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473575" y="2562225"/>
            <a:ext cx="1135063" cy="1593850"/>
            <a:chOff x="2818" y="1614"/>
            <a:chExt cx="715" cy="1004"/>
          </a:xfrm>
        </p:grpSpPr>
        <p:sp>
          <p:nvSpPr>
            <p:cNvPr id="44117" name="Line 20"/>
            <p:cNvSpPr>
              <a:spLocks noChangeShapeType="1"/>
            </p:cNvSpPr>
            <p:nvPr/>
          </p:nvSpPr>
          <p:spPr bwMode="auto">
            <a:xfrm>
              <a:off x="2818" y="2343"/>
              <a:ext cx="0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18" name="Group 21"/>
            <p:cNvGrpSpPr>
              <a:grpSpLocks/>
            </p:cNvGrpSpPr>
            <p:nvPr/>
          </p:nvGrpSpPr>
          <p:grpSpPr bwMode="auto">
            <a:xfrm>
              <a:off x="2818" y="1614"/>
              <a:ext cx="715" cy="1004"/>
              <a:chOff x="2818" y="1614"/>
              <a:chExt cx="715" cy="1004"/>
            </a:xfrm>
          </p:grpSpPr>
          <p:sp>
            <p:nvSpPr>
              <p:cNvPr id="44119" name="Line 22"/>
              <p:cNvSpPr>
                <a:spLocks noChangeShapeType="1"/>
              </p:cNvSpPr>
              <p:nvPr/>
            </p:nvSpPr>
            <p:spPr bwMode="auto">
              <a:xfrm>
                <a:off x="2818" y="1628"/>
                <a:ext cx="7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0" name="Line 23"/>
              <p:cNvSpPr>
                <a:spLocks noChangeShapeType="1"/>
              </p:cNvSpPr>
              <p:nvPr/>
            </p:nvSpPr>
            <p:spPr bwMode="auto">
              <a:xfrm>
                <a:off x="2818" y="2618"/>
                <a:ext cx="7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1" name="Line 24"/>
              <p:cNvSpPr>
                <a:spLocks noChangeShapeType="1"/>
              </p:cNvSpPr>
              <p:nvPr/>
            </p:nvSpPr>
            <p:spPr bwMode="auto">
              <a:xfrm>
                <a:off x="2818" y="1848"/>
                <a:ext cx="0" cy="5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Line 25"/>
              <p:cNvSpPr>
                <a:spLocks noChangeShapeType="1"/>
              </p:cNvSpPr>
              <p:nvPr/>
            </p:nvSpPr>
            <p:spPr bwMode="auto">
              <a:xfrm>
                <a:off x="3169" y="1614"/>
                <a:ext cx="0" cy="3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3" name="Line 26"/>
              <p:cNvSpPr>
                <a:spLocks noChangeShapeType="1"/>
              </p:cNvSpPr>
              <p:nvPr/>
            </p:nvSpPr>
            <p:spPr bwMode="auto">
              <a:xfrm>
                <a:off x="3168" y="2160"/>
                <a:ext cx="0" cy="4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4" name="Line 27"/>
              <p:cNvSpPr>
                <a:spLocks noChangeShapeType="1"/>
              </p:cNvSpPr>
              <p:nvPr/>
            </p:nvSpPr>
            <p:spPr bwMode="auto">
              <a:xfrm>
                <a:off x="3533" y="1628"/>
                <a:ext cx="0" cy="9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5" name="Line 28"/>
              <p:cNvSpPr>
                <a:spLocks noChangeShapeType="1"/>
              </p:cNvSpPr>
              <p:nvPr/>
            </p:nvSpPr>
            <p:spPr bwMode="auto">
              <a:xfrm>
                <a:off x="2818" y="1628"/>
                <a:ext cx="0" cy="2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6" name="Line 29"/>
              <p:cNvSpPr>
                <a:spLocks noChangeShapeType="1"/>
              </p:cNvSpPr>
              <p:nvPr/>
            </p:nvSpPr>
            <p:spPr bwMode="auto">
              <a:xfrm>
                <a:off x="3176" y="1958"/>
                <a:ext cx="0" cy="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7886" name="Text Box 30"/>
          <p:cNvSpPr txBox="1">
            <a:spLocks noChangeArrowheads="1"/>
          </p:cNvSpPr>
          <p:nvPr/>
        </p:nvSpPr>
        <p:spPr bwMode="auto">
          <a:xfrm>
            <a:off x="6934200" y="2362200"/>
            <a:ext cx="41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45</a:t>
            </a:r>
            <a:r>
              <a:rPr lang="en-US" sz="1400" b="0" baseline="30000">
                <a:latin typeface="Times New Roman" pitchFamily="18" charset="0"/>
              </a:rPr>
              <a:t>0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754438" y="2933700"/>
            <a:ext cx="3513137" cy="2935288"/>
            <a:chOff x="2365" y="1848"/>
            <a:chExt cx="2213" cy="1849"/>
          </a:xfrm>
        </p:grpSpPr>
        <p:sp>
          <p:nvSpPr>
            <p:cNvPr id="44112" name="Line 32"/>
            <p:cNvSpPr>
              <a:spLocks noChangeShapeType="1"/>
            </p:cNvSpPr>
            <p:nvPr/>
          </p:nvSpPr>
          <p:spPr bwMode="auto">
            <a:xfrm>
              <a:off x="2365" y="2377"/>
              <a:ext cx="1484" cy="1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3" name="Line 33"/>
            <p:cNvSpPr>
              <a:spLocks noChangeShapeType="1"/>
            </p:cNvSpPr>
            <p:nvPr/>
          </p:nvSpPr>
          <p:spPr bwMode="auto">
            <a:xfrm>
              <a:off x="2784" y="2363"/>
              <a:ext cx="1485" cy="1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4" name="Line 34"/>
            <p:cNvSpPr>
              <a:spLocks noChangeShapeType="1"/>
            </p:cNvSpPr>
            <p:nvPr/>
          </p:nvSpPr>
          <p:spPr bwMode="auto">
            <a:xfrm>
              <a:off x="2378" y="1848"/>
              <a:ext cx="1705" cy="15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5" name="Line 35"/>
            <p:cNvSpPr>
              <a:spLocks noChangeShapeType="1"/>
            </p:cNvSpPr>
            <p:nvPr/>
          </p:nvSpPr>
          <p:spPr bwMode="auto">
            <a:xfrm>
              <a:off x="2811" y="1848"/>
              <a:ext cx="1705" cy="15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6" name="Line 36"/>
            <p:cNvSpPr>
              <a:spLocks noChangeShapeType="1"/>
            </p:cNvSpPr>
            <p:nvPr/>
          </p:nvSpPr>
          <p:spPr bwMode="auto">
            <a:xfrm>
              <a:off x="3341" y="2054"/>
              <a:ext cx="1237" cy="11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346700" y="4156075"/>
            <a:ext cx="1833563" cy="1309688"/>
            <a:chOff x="3368" y="2618"/>
            <a:chExt cx="1155" cy="825"/>
          </a:xfrm>
        </p:grpSpPr>
        <p:sp>
          <p:nvSpPr>
            <p:cNvPr id="44107" name="Oval 38"/>
            <p:cNvSpPr>
              <a:spLocks noChangeArrowheads="1"/>
            </p:cNvSpPr>
            <p:nvPr/>
          </p:nvSpPr>
          <p:spPr bwMode="auto">
            <a:xfrm>
              <a:off x="3368" y="2893"/>
              <a:ext cx="55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8" name="Oval 39"/>
            <p:cNvSpPr>
              <a:spLocks noChangeArrowheads="1"/>
            </p:cNvSpPr>
            <p:nvPr/>
          </p:nvSpPr>
          <p:spPr bwMode="auto">
            <a:xfrm>
              <a:off x="3643" y="2618"/>
              <a:ext cx="55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9" name="Oval 40"/>
            <p:cNvSpPr>
              <a:spLocks noChangeArrowheads="1"/>
            </p:cNvSpPr>
            <p:nvPr/>
          </p:nvSpPr>
          <p:spPr bwMode="auto">
            <a:xfrm>
              <a:off x="3533" y="3388"/>
              <a:ext cx="55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0" name="Oval 41"/>
            <p:cNvSpPr>
              <a:spLocks noChangeArrowheads="1"/>
            </p:cNvSpPr>
            <p:nvPr/>
          </p:nvSpPr>
          <p:spPr bwMode="auto">
            <a:xfrm>
              <a:off x="3808" y="3113"/>
              <a:ext cx="55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1" name="Oval 42"/>
            <p:cNvSpPr>
              <a:spLocks noChangeArrowheads="1"/>
            </p:cNvSpPr>
            <p:nvPr/>
          </p:nvSpPr>
          <p:spPr bwMode="auto">
            <a:xfrm>
              <a:off x="4468" y="3058"/>
              <a:ext cx="55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5654675" y="4243388"/>
            <a:ext cx="1525588" cy="1166812"/>
            <a:chOff x="3562" y="2673"/>
            <a:chExt cx="961" cy="735"/>
          </a:xfrm>
        </p:grpSpPr>
        <p:sp>
          <p:nvSpPr>
            <p:cNvPr id="44104" name="Line 44"/>
            <p:cNvSpPr>
              <a:spLocks noChangeShapeType="1"/>
            </p:cNvSpPr>
            <p:nvPr/>
          </p:nvSpPr>
          <p:spPr bwMode="auto">
            <a:xfrm>
              <a:off x="3808" y="3113"/>
              <a:ext cx="7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5" name="Line 45"/>
            <p:cNvSpPr>
              <a:spLocks noChangeShapeType="1"/>
            </p:cNvSpPr>
            <p:nvPr/>
          </p:nvSpPr>
          <p:spPr bwMode="auto">
            <a:xfrm>
              <a:off x="3698" y="2673"/>
              <a:ext cx="110" cy="4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Line 46"/>
            <p:cNvSpPr>
              <a:spLocks noChangeShapeType="1"/>
            </p:cNvSpPr>
            <p:nvPr/>
          </p:nvSpPr>
          <p:spPr bwMode="auto">
            <a:xfrm flipH="1">
              <a:off x="3562" y="3113"/>
              <a:ext cx="246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4386263" y="2573338"/>
            <a:ext cx="3929062" cy="3656012"/>
            <a:chOff x="2763" y="1621"/>
            <a:chExt cx="2475" cy="2303"/>
          </a:xfrm>
        </p:grpSpPr>
        <p:sp>
          <p:nvSpPr>
            <p:cNvPr id="44098" name="Line 48"/>
            <p:cNvSpPr>
              <a:spLocks noChangeShapeType="1"/>
            </p:cNvSpPr>
            <p:nvPr/>
          </p:nvSpPr>
          <p:spPr bwMode="auto">
            <a:xfrm>
              <a:off x="3176" y="1621"/>
              <a:ext cx="1705" cy="15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9" name="Line 49"/>
            <p:cNvSpPr>
              <a:spLocks noChangeShapeType="1"/>
            </p:cNvSpPr>
            <p:nvPr/>
          </p:nvSpPr>
          <p:spPr bwMode="auto">
            <a:xfrm>
              <a:off x="3533" y="1628"/>
              <a:ext cx="1705" cy="15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0" name="Line 50"/>
            <p:cNvSpPr>
              <a:spLocks noChangeShapeType="1"/>
            </p:cNvSpPr>
            <p:nvPr/>
          </p:nvSpPr>
          <p:spPr bwMode="auto">
            <a:xfrm>
              <a:off x="2818" y="1628"/>
              <a:ext cx="1705" cy="15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1" name="Line 51"/>
            <p:cNvSpPr>
              <a:spLocks noChangeShapeType="1"/>
            </p:cNvSpPr>
            <p:nvPr/>
          </p:nvSpPr>
          <p:spPr bwMode="auto">
            <a:xfrm>
              <a:off x="2763" y="2563"/>
              <a:ext cx="1485" cy="1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2" name="Line 52"/>
            <p:cNvSpPr>
              <a:spLocks noChangeShapeType="1"/>
            </p:cNvSpPr>
            <p:nvPr/>
          </p:nvSpPr>
          <p:spPr bwMode="auto">
            <a:xfrm>
              <a:off x="3162" y="2604"/>
              <a:ext cx="1485" cy="1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3" name="Line 53"/>
            <p:cNvSpPr>
              <a:spLocks noChangeShapeType="1"/>
            </p:cNvSpPr>
            <p:nvPr/>
          </p:nvSpPr>
          <p:spPr bwMode="auto">
            <a:xfrm>
              <a:off x="3506" y="2590"/>
              <a:ext cx="1485" cy="13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7910" name="Oval 54"/>
          <p:cNvSpPr>
            <a:spLocks noChangeArrowheads="1"/>
          </p:cNvSpPr>
          <p:nvPr/>
        </p:nvSpPr>
        <p:spPr bwMode="auto">
          <a:xfrm>
            <a:off x="6503988" y="3348038"/>
            <a:ext cx="87312" cy="87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7911" name="Oval 55"/>
          <p:cNvSpPr>
            <a:spLocks noChangeArrowheads="1"/>
          </p:cNvSpPr>
          <p:nvPr/>
        </p:nvSpPr>
        <p:spPr bwMode="auto">
          <a:xfrm>
            <a:off x="5980113" y="3916363"/>
            <a:ext cx="87312" cy="87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7912" name="Oval 56"/>
          <p:cNvSpPr>
            <a:spLocks noChangeArrowheads="1"/>
          </p:cNvSpPr>
          <p:nvPr/>
        </p:nvSpPr>
        <p:spPr bwMode="auto">
          <a:xfrm>
            <a:off x="5695950" y="4243388"/>
            <a:ext cx="87313" cy="87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7913" name="Oval 57"/>
          <p:cNvSpPr>
            <a:spLocks noChangeArrowheads="1"/>
          </p:cNvSpPr>
          <p:nvPr/>
        </p:nvSpPr>
        <p:spPr bwMode="auto">
          <a:xfrm>
            <a:off x="5172075" y="4778375"/>
            <a:ext cx="87313" cy="87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7914" name="Oval 58"/>
          <p:cNvSpPr>
            <a:spLocks noChangeArrowheads="1"/>
          </p:cNvSpPr>
          <p:nvPr/>
        </p:nvSpPr>
        <p:spPr bwMode="auto">
          <a:xfrm>
            <a:off x="6132513" y="5116513"/>
            <a:ext cx="87312" cy="87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7915" name="Oval 59"/>
          <p:cNvSpPr>
            <a:spLocks noChangeArrowheads="1"/>
          </p:cNvSpPr>
          <p:nvPr/>
        </p:nvSpPr>
        <p:spPr bwMode="auto">
          <a:xfrm>
            <a:off x="6951663" y="4275138"/>
            <a:ext cx="87312" cy="87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7916" name="Line 60"/>
          <p:cNvSpPr>
            <a:spLocks noChangeShapeType="1"/>
          </p:cNvSpPr>
          <p:nvPr/>
        </p:nvSpPr>
        <p:spPr bwMode="auto">
          <a:xfrm>
            <a:off x="5957888" y="3981450"/>
            <a:ext cx="1047750" cy="349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917" name="Line 61"/>
          <p:cNvSpPr>
            <a:spLocks noChangeShapeType="1"/>
          </p:cNvSpPr>
          <p:nvPr/>
        </p:nvSpPr>
        <p:spPr bwMode="auto">
          <a:xfrm>
            <a:off x="5346700" y="4679950"/>
            <a:ext cx="1746250" cy="2619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918" name="Line 62"/>
          <p:cNvSpPr>
            <a:spLocks noChangeShapeType="1"/>
          </p:cNvSpPr>
          <p:nvPr/>
        </p:nvSpPr>
        <p:spPr bwMode="auto">
          <a:xfrm rot="-247440">
            <a:off x="5791200" y="4267200"/>
            <a:ext cx="349250" cy="9604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919" name="Text Box 63"/>
          <p:cNvSpPr txBox="1">
            <a:spLocks noChangeArrowheads="1"/>
          </p:cNvSpPr>
          <p:nvPr/>
        </p:nvSpPr>
        <p:spPr bwMode="auto">
          <a:xfrm rot="-2983338">
            <a:off x="6363494" y="2728119"/>
            <a:ext cx="1552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Times New Roman" pitchFamily="18" charset="0"/>
              </a:rPr>
              <a:t>(AVP 45</a:t>
            </a:r>
            <a:r>
              <a:rPr lang="en-US" sz="1200" b="0" baseline="30000">
                <a:latin typeface="Times New Roman" pitchFamily="18" charset="0"/>
              </a:rPr>
              <a:t>0</a:t>
            </a:r>
            <a:r>
              <a:rPr lang="en-US" sz="1200" b="0">
                <a:latin typeface="Times New Roman" pitchFamily="18" charset="0"/>
              </a:rPr>
              <a:t> to Vp)</a:t>
            </a:r>
          </a:p>
        </p:txBody>
      </p: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4702175" y="2070100"/>
            <a:ext cx="3117850" cy="3487738"/>
            <a:chOff x="2962" y="1304"/>
            <a:chExt cx="1964" cy="2197"/>
          </a:xfrm>
        </p:grpSpPr>
        <p:sp>
          <p:nvSpPr>
            <p:cNvPr id="44095" name="Line 65"/>
            <p:cNvSpPr>
              <a:spLocks noChangeShapeType="1"/>
            </p:cNvSpPr>
            <p:nvPr/>
          </p:nvSpPr>
          <p:spPr bwMode="auto">
            <a:xfrm flipH="1">
              <a:off x="2983" y="1408"/>
              <a:ext cx="1815" cy="19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Text Box 66"/>
            <p:cNvSpPr txBox="1">
              <a:spLocks noChangeArrowheads="1"/>
            </p:cNvSpPr>
            <p:nvPr/>
          </p:nvSpPr>
          <p:spPr bwMode="auto">
            <a:xfrm rot="-2716439">
              <a:off x="4726" y="1312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4097" name="Text Box 67"/>
            <p:cNvSpPr txBox="1">
              <a:spLocks noChangeArrowheads="1"/>
            </p:cNvSpPr>
            <p:nvPr/>
          </p:nvSpPr>
          <p:spPr bwMode="auto">
            <a:xfrm rot="-2812658">
              <a:off x="2941" y="3288"/>
              <a:ext cx="234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77924" name="Text Box 68"/>
          <p:cNvSpPr txBox="1">
            <a:spLocks noChangeArrowheads="1"/>
          </p:cNvSpPr>
          <p:nvPr/>
        </p:nvSpPr>
        <p:spPr bwMode="auto">
          <a:xfrm>
            <a:off x="3505200" y="9906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F.V.</a:t>
            </a:r>
          </a:p>
        </p:txBody>
      </p:sp>
      <p:sp>
        <p:nvSpPr>
          <p:cNvPr id="377925" name="Text Box 69"/>
          <p:cNvSpPr txBox="1">
            <a:spLocks noChangeArrowheads="1"/>
          </p:cNvSpPr>
          <p:nvPr/>
        </p:nvSpPr>
        <p:spPr bwMode="auto">
          <a:xfrm>
            <a:off x="3124200" y="3048000"/>
            <a:ext cx="60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T.V.</a:t>
            </a:r>
          </a:p>
        </p:txBody>
      </p:sp>
      <p:sp>
        <p:nvSpPr>
          <p:cNvPr id="377926" name="Text Box 70"/>
          <p:cNvSpPr txBox="1">
            <a:spLocks noChangeArrowheads="1"/>
          </p:cNvSpPr>
          <p:nvPr/>
        </p:nvSpPr>
        <p:spPr bwMode="auto">
          <a:xfrm>
            <a:off x="7053263" y="3694113"/>
            <a:ext cx="1041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Aux.F.V.</a:t>
            </a:r>
          </a:p>
        </p:txBody>
      </p: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5172075" y="3370263"/>
            <a:ext cx="1833563" cy="1833562"/>
            <a:chOff x="3258" y="2123"/>
            <a:chExt cx="1155" cy="1155"/>
          </a:xfrm>
        </p:grpSpPr>
        <p:sp>
          <p:nvSpPr>
            <p:cNvPr id="44090" name="Line 72"/>
            <p:cNvSpPr>
              <a:spLocks noChangeShapeType="1"/>
            </p:cNvSpPr>
            <p:nvPr/>
          </p:nvSpPr>
          <p:spPr bwMode="auto">
            <a:xfrm>
              <a:off x="4138" y="2123"/>
              <a:ext cx="275" cy="6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1" name="Line 73"/>
            <p:cNvSpPr>
              <a:spLocks noChangeShapeType="1"/>
            </p:cNvSpPr>
            <p:nvPr/>
          </p:nvSpPr>
          <p:spPr bwMode="auto">
            <a:xfrm flipH="1">
              <a:off x="4193" y="2728"/>
              <a:ext cx="22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2" name="Line 74"/>
            <p:cNvSpPr>
              <a:spLocks noChangeShapeType="1"/>
            </p:cNvSpPr>
            <p:nvPr/>
          </p:nvSpPr>
          <p:spPr bwMode="auto">
            <a:xfrm>
              <a:off x="3423" y="3113"/>
              <a:ext cx="495" cy="1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Line 75"/>
            <p:cNvSpPr>
              <a:spLocks noChangeShapeType="1"/>
            </p:cNvSpPr>
            <p:nvPr/>
          </p:nvSpPr>
          <p:spPr bwMode="auto">
            <a:xfrm flipH="1">
              <a:off x="3918" y="2948"/>
              <a:ext cx="275" cy="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4" name="Line 76"/>
            <p:cNvSpPr>
              <a:spLocks noChangeShapeType="1"/>
            </p:cNvSpPr>
            <p:nvPr/>
          </p:nvSpPr>
          <p:spPr bwMode="auto">
            <a:xfrm>
              <a:off x="3258" y="3044"/>
              <a:ext cx="165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7933" name="Line 77"/>
          <p:cNvSpPr>
            <a:spLocks noChangeShapeType="1"/>
          </p:cNvSpPr>
          <p:nvPr/>
        </p:nvSpPr>
        <p:spPr bwMode="auto">
          <a:xfrm>
            <a:off x="4419600" y="685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934" name="Line 78"/>
          <p:cNvSpPr>
            <a:spLocks noChangeShapeType="1"/>
          </p:cNvSpPr>
          <p:nvPr/>
        </p:nvSpPr>
        <p:spPr bwMode="auto">
          <a:xfrm>
            <a:off x="3124200" y="2590800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79"/>
          <p:cNvGrpSpPr>
            <a:grpSpLocks/>
          </p:cNvGrpSpPr>
          <p:nvPr/>
        </p:nvGrpSpPr>
        <p:grpSpPr bwMode="auto">
          <a:xfrm>
            <a:off x="3429000" y="2057400"/>
            <a:ext cx="4267200" cy="304800"/>
            <a:chOff x="2064" y="1296"/>
            <a:chExt cx="2688" cy="192"/>
          </a:xfrm>
        </p:grpSpPr>
        <p:sp>
          <p:nvSpPr>
            <p:cNvPr id="44087" name="Text Box 80"/>
            <p:cNvSpPr txBox="1">
              <a:spLocks noChangeArrowheads="1"/>
            </p:cNvSpPr>
            <p:nvPr/>
          </p:nvSpPr>
          <p:spPr bwMode="auto">
            <a:xfrm>
              <a:off x="2064" y="1296"/>
              <a:ext cx="197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4088" name="Text Box 81"/>
            <p:cNvSpPr txBox="1">
              <a:spLocks noChangeArrowheads="1"/>
            </p:cNvSpPr>
            <p:nvPr/>
          </p:nvSpPr>
          <p:spPr bwMode="auto">
            <a:xfrm>
              <a:off x="3648" y="1296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4089" name="Line 82"/>
            <p:cNvSpPr>
              <a:spLocks noChangeShapeType="1"/>
            </p:cNvSpPr>
            <p:nvPr/>
          </p:nvSpPr>
          <p:spPr bwMode="auto">
            <a:xfrm>
              <a:off x="2064" y="1480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7939" name="Arc 83"/>
          <p:cNvSpPr>
            <a:spLocks/>
          </p:cNvSpPr>
          <p:nvPr/>
        </p:nvSpPr>
        <p:spPr bwMode="auto">
          <a:xfrm rot="9517140">
            <a:off x="6950075" y="2292350"/>
            <a:ext cx="382588" cy="457200"/>
          </a:xfrm>
          <a:custGeom>
            <a:avLst/>
            <a:gdLst>
              <a:gd name="T0" fmla="*/ 2147483647 w 21600"/>
              <a:gd name="T1" fmla="*/ 0 h 25885"/>
              <a:gd name="T2" fmla="*/ 2147483647 w 21600"/>
              <a:gd name="T3" fmla="*/ 2147483647 h 25885"/>
              <a:gd name="T4" fmla="*/ 0 w 21600"/>
              <a:gd name="T5" fmla="*/ 2147483647 h 25885"/>
              <a:gd name="T6" fmla="*/ 0 60000 65536"/>
              <a:gd name="T7" fmla="*/ 0 60000 65536"/>
              <a:gd name="T8" fmla="*/ 0 60000 65536"/>
              <a:gd name="T9" fmla="*/ 0 w 21600"/>
              <a:gd name="T10" fmla="*/ 0 h 25885"/>
              <a:gd name="T11" fmla="*/ 21600 w 21600"/>
              <a:gd name="T12" fmla="*/ 25885 h 258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885" fill="none" extrusionOk="0">
                <a:moveTo>
                  <a:pt x="16433" y="-1"/>
                </a:moveTo>
                <a:cubicBezTo>
                  <a:pt x="19768" y="3909"/>
                  <a:pt x="21600" y="8879"/>
                  <a:pt x="21600" y="14018"/>
                </a:cubicBezTo>
                <a:cubicBezTo>
                  <a:pt x="21600" y="18235"/>
                  <a:pt x="20365" y="22360"/>
                  <a:pt x="18048" y="25885"/>
                </a:cubicBezTo>
              </a:path>
              <a:path w="21600" h="25885" stroke="0" extrusionOk="0">
                <a:moveTo>
                  <a:pt x="16433" y="-1"/>
                </a:moveTo>
                <a:cubicBezTo>
                  <a:pt x="19768" y="3909"/>
                  <a:pt x="21600" y="8879"/>
                  <a:pt x="21600" y="14018"/>
                </a:cubicBezTo>
                <a:cubicBezTo>
                  <a:pt x="21600" y="18235"/>
                  <a:pt x="20365" y="22360"/>
                  <a:pt x="18048" y="25885"/>
                </a:cubicBezTo>
                <a:lnTo>
                  <a:pt x="0" y="1401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5368925" y="4156075"/>
            <a:ext cx="1811338" cy="1309688"/>
            <a:chOff x="3382" y="2618"/>
            <a:chExt cx="1141" cy="825"/>
          </a:xfrm>
        </p:grpSpPr>
        <p:grpSp>
          <p:nvGrpSpPr>
            <p:cNvPr id="44082" name="Group 85"/>
            <p:cNvGrpSpPr>
              <a:grpSpLocks/>
            </p:cNvGrpSpPr>
            <p:nvPr/>
          </p:nvGrpSpPr>
          <p:grpSpPr bwMode="auto">
            <a:xfrm>
              <a:off x="3382" y="2618"/>
              <a:ext cx="1141" cy="825"/>
              <a:chOff x="3382" y="2618"/>
              <a:chExt cx="1141" cy="825"/>
            </a:xfrm>
          </p:grpSpPr>
          <p:sp>
            <p:nvSpPr>
              <p:cNvPr id="44084" name="Line 86"/>
              <p:cNvSpPr>
                <a:spLocks noChangeShapeType="1"/>
              </p:cNvSpPr>
              <p:nvPr/>
            </p:nvSpPr>
            <p:spPr bwMode="auto">
              <a:xfrm>
                <a:off x="3382" y="2893"/>
                <a:ext cx="165" cy="5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5" name="Line 87"/>
              <p:cNvSpPr>
                <a:spLocks noChangeShapeType="1"/>
              </p:cNvSpPr>
              <p:nvPr/>
            </p:nvSpPr>
            <p:spPr bwMode="auto">
              <a:xfrm flipV="1">
                <a:off x="3533" y="3113"/>
                <a:ext cx="990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6" name="Line 88"/>
              <p:cNvSpPr>
                <a:spLocks noChangeShapeType="1"/>
              </p:cNvSpPr>
              <p:nvPr/>
            </p:nvSpPr>
            <p:spPr bwMode="auto">
              <a:xfrm>
                <a:off x="3698" y="2618"/>
                <a:ext cx="825" cy="4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83" name="Line 89"/>
            <p:cNvSpPr>
              <a:spLocks noChangeShapeType="1"/>
            </p:cNvSpPr>
            <p:nvPr/>
          </p:nvSpPr>
          <p:spPr bwMode="auto">
            <a:xfrm flipH="1">
              <a:off x="3408" y="2640"/>
              <a:ext cx="24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90"/>
          <p:cNvGrpSpPr>
            <a:grpSpLocks/>
          </p:cNvGrpSpPr>
          <p:nvPr/>
        </p:nvGrpSpPr>
        <p:grpSpPr bwMode="auto">
          <a:xfrm>
            <a:off x="152400" y="152400"/>
            <a:ext cx="3321050" cy="2219325"/>
            <a:chOff x="96" y="96"/>
            <a:chExt cx="2092" cy="1398"/>
          </a:xfrm>
        </p:grpSpPr>
        <p:sp>
          <p:nvSpPr>
            <p:cNvPr id="44080" name="Rectangle 91"/>
            <p:cNvSpPr>
              <a:spLocks noChangeArrowheads="1"/>
            </p:cNvSpPr>
            <p:nvPr/>
          </p:nvSpPr>
          <p:spPr bwMode="auto">
            <a:xfrm>
              <a:off x="96" y="96"/>
              <a:ext cx="2016" cy="13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1" name="Text Box 92"/>
            <p:cNvSpPr txBox="1">
              <a:spLocks noChangeArrowheads="1"/>
            </p:cNvSpPr>
            <p:nvPr/>
          </p:nvSpPr>
          <p:spPr bwMode="auto">
            <a:xfrm>
              <a:off x="96" y="96"/>
              <a:ext cx="2092" cy="1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FF0000"/>
                  </a:solidFill>
                  <a:latin typeface="Times New Roman" pitchFamily="18" charset="0"/>
                </a:rPr>
                <a:t>Problem 10:</a:t>
              </a:r>
              <a:r>
                <a:rPr lang="en-US" sz="1400" b="0">
                  <a:latin typeface="Times New Roman" pitchFamily="18" charset="0"/>
                </a:rPr>
                <a:t> A triangular prism,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40 mm base side 60 mm axis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is lying on Hp on one rectangular face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with axis perpendicular to Vp.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One square pyramid is leaning on it’s face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centrally with axis // to vp. It’s base side is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30 mm &amp; axis is 60 mm long resting on Hp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on one edge of base.Draw FV &amp; TV of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both solids.Project another FV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on an AVP 45</a:t>
              </a:r>
              <a:r>
                <a:rPr lang="en-US" sz="1400" b="0" baseline="30000">
                  <a:latin typeface="Times New Roman" pitchFamily="18" charset="0"/>
                </a:rPr>
                <a:t>0</a:t>
              </a:r>
              <a:r>
                <a:rPr lang="en-US" sz="1400" b="0">
                  <a:latin typeface="Times New Roman" pitchFamily="18" charset="0"/>
                </a:rPr>
                <a:t> inclined to VP. </a:t>
              </a:r>
            </a:p>
          </p:txBody>
        </p:sp>
      </p:grpSp>
      <p:grpSp>
        <p:nvGrpSpPr>
          <p:cNvPr id="16" name="Group 93"/>
          <p:cNvGrpSpPr>
            <a:grpSpLocks/>
          </p:cNvGrpSpPr>
          <p:nvPr/>
        </p:nvGrpSpPr>
        <p:grpSpPr bwMode="auto">
          <a:xfrm>
            <a:off x="136525" y="2514600"/>
            <a:ext cx="2387600" cy="2903538"/>
            <a:chOff x="86" y="1584"/>
            <a:chExt cx="1504" cy="1829"/>
          </a:xfrm>
        </p:grpSpPr>
        <p:sp>
          <p:nvSpPr>
            <p:cNvPr id="44078" name="Rectangle 94"/>
            <p:cNvSpPr>
              <a:spLocks noChangeArrowheads="1"/>
            </p:cNvSpPr>
            <p:nvPr/>
          </p:nvSpPr>
          <p:spPr bwMode="auto">
            <a:xfrm>
              <a:off x="144" y="1584"/>
              <a:ext cx="1440" cy="182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03" name="Text Box 95"/>
            <p:cNvSpPr txBox="1">
              <a:spLocks noChangeArrowheads="1"/>
            </p:cNvSpPr>
            <p:nvPr/>
          </p:nvSpPr>
          <p:spPr bwMode="auto">
            <a:xfrm>
              <a:off x="86" y="1591"/>
              <a:ext cx="1504" cy="1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Steps :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Draw Fv of lying prism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( an equilateral Triangle)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And Fv of a leaning pyramid.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Project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of both solids.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Draw x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y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45</a:t>
              </a:r>
              <a:r>
                <a:rPr lang="en-US" sz="1400" b="0" baseline="30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0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inclined to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xy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and project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aux.Fv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on it.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Mark the distances of first FV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from first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xy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for the distances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of aux. Fv from x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y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line.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Note the observer’s directions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Shown by arrows and further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steps carefully.</a:t>
              </a:r>
            </a:p>
          </p:txBody>
        </p:sp>
      </p:grpSp>
      <p:grpSp>
        <p:nvGrpSpPr>
          <p:cNvPr id="44071" name="Group 11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4072" name="AutoShape 112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3" name="AutoShape 11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4" name="AutoShape 11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AutoShape 11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AutoShape 11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7" name="AutoShape 11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9761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7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7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37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2" dur="300"/>
                                        <p:tgtEl>
                                          <p:spTgt spid="37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7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7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500"/>
                                        <p:tgtEl>
                                          <p:spTgt spid="37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7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7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7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7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7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7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7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7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7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7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7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7" dur="500"/>
                                        <p:tgtEl>
                                          <p:spTgt spid="37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500"/>
                                        <p:tgtEl>
                                          <p:spTgt spid="37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7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7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7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7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7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7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 animBg="1"/>
      <p:bldP spid="377859" grpId="0" animBg="1"/>
      <p:bldP spid="377860" grpId="0" animBg="1"/>
      <p:bldP spid="377861" grpId="0" animBg="1"/>
      <p:bldP spid="377862" grpId="0" animBg="1"/>
      <p:bldP spid="377863" grpId="0" animBg="1"/>
      <p:bldP spid="377864" grpId="0" animBg="1"/>
      <p:bldP spid="377865" grpId="0" animBg="1"/>
      <p:bldP spid="377886" grpId="0" autoUpdateAnimBg="0"/>
      <p:bldP spid="377910" grpId="0" animBg="1"/>
      <p:bldP spid="377911" grpId="0" animBg="1"/>
      <p:bldP spid="377912" grpId="0" animBg="1"/>
      <p:bldP spid="377913" grpId="0" animBg="1"/>
      <p:bldP spid="377914" grpId="0" animBg="1"/>
      <p:bldP spid="377915" grpId="0" animBg="1"/>
      <p:bldP spid="377916" grpId="0" animBg="1"/>
      <p:bldP spid="377917" grpId="0" animBg="1"/>
      <p:bldP spid="377918" grpId="0" animBg="1"/>
      <p:bldP spid="377919" grpId="0" autoUpdateAnimBg="0"/>
      <p:bldP spid="377924" grpId="0" autoUpdateAnimBg="0"/>
      <p:bldP spid="377925" grpId="0" autoUpdateAnimBg="0"/>
      <p:bldP spid="377926" grpId="0" autoUpdateAnimBg="0"/>
      <p:bldP spid="377933" grpId="0" animBg="1"/>
      <p:bldP spid="377934" grpId="0" animBg="1"/>
      <p:bldP spid="3779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33838" y="2724150"/>
            <a:ext cx="1555750" cy="1101725"/>
            <a:chOff x="2349" y="1632"/>
            <a:chExt cx="980" cy="694"/>
          </a:xfrm>
        </p:grpSpPr>
        <p:sp>
          <p:nvSpPr>
            <p:cNvPr id="45173" name="Rectangle 3"/>
            <p:cNvSpPr>
              <a:spLocks noChangeArrowheads="1"/>
            </p:cNvSpPr>
            <p:nvPr/>
          </p:nvSpPr>
          <p:spPr bwMode="auto">
            <a:xfrm>
              <a:off x="2349" y="1652"/>
              <a:ext cx="980" cy="6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4" name="Line 4"/>
            <p:cNvSpPr>
              <a:spLocks noChangeShapeType="1"/>
            </p:cNvSpPr>
            <p:nvPr/>
          </p:nvSpPr>
          <p:spPr bwMode="auto">
            <a:xfrm>
              <a:off x="2592" y="1680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5" name="Line 5"/>
            <p:cNvSpPr>
              <a:spLocks noChangeShapeType="1"/>
            </p:cNvSpPr>
            <p:nvPr/>
          </p:nvSpPr>
          <p:spPr bwMode="auto">
            <a:xfrm>
              <a:off x="3088" y="1632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910" name="AutoShape 6"/>
          <p:cNvSpPr>
            <a:spLocks noChangeArrowheads="1"/>
          </p:cNvSpPr>
          <p:nvPr/>
        </p:nvSpPr>
        <p:spPr bwMode="auto">
          <a:xfrm>
            <a:off x="4033838" y="4214813"/>
            <a:ext cx="1555750" cy="1344612"/>
          </a:xfrm>
          <a:prstGeom prst="hexagon">
            <a:avLst>
              <a:gd name="adj" fmla="val 28926"/>
              <a:gd name="vf" fmla="val 11547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11" name="AutoShape 7"/>
          <p:cNvSpPr>
            <a:spLocks noChangeArrowheads="1"/>
          </p:cNvSpPr>
          <p:nvPr/>
        </p:nvSpPr>
        <p:spPr bwMode="auto">
          <a:xfrm rot="16200000" flipH="1">
            <a:off x="3940969" y="4294982"/>
            <a:ext cx="1362075" cy="1176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043363" y="4214813"/>
            <a:ext cx="1166812" cy="1360487"/>
            <a:chOff x="2355" y="2571"/>
            <a:chExt cx="735" cy="857"/>
          </a:xfrm>
        </p:grpSpPr>
        <p:sp>
          <p:nvSpPr>
            <p:cNvPr id="45170" name="Line 9"/>
            <p:cNvSpPr>
              <a:spLocks noChangeShapeType="1"/>
            </p:cNvSpPr>
            <p:nvPr/>
          </p:nvSpPr>
          <p:spPr bwMode="auto">
            <a:xfrm>
              <a:off x="2355" y="2999"/>
              <a:ext cx="4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1" name="Line 10"/>
            <p:cNvSpPr>
              <a:spLocks noChangeShapeType="1"/>
            </p:cNvSpPr>
            <p:nvPr/>
          </p:nvSpPr>
          <p:spPr bwMode="auto">
            <a:xfrm flipH="1">
              <a:off x="2845" y="2571"/>
              <a:ext cx="245" cy="4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72" name="Line 11"/>
            <p:cNvSpPr>
              <a:spLocks noChangeShapeType="1"/>
            </p:cNvSpPr>
            <p:nvPr/>
          </p:nvSpPr>
          <p:spPr bwMode="auto">
            <a:xfrm>
              <a:off x="2845" y="2999"/>
              <a:ext cx="245" cy="4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916" name="Line 12"/>
          <p:cNvSpPr>
            <a:spLocks noChangeShapeType="1"/>
          </p:cNvSpPr>
          <p:nvPr/>
        </p:nvSpPr>
        <p:spPr bwMode="auto">
          <a:xfrm flipV="1">
            <a:off x="4811713" y="1200150"/>
            <a:ext cx="0" cy="27225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17" name="Line 13"/>
          <p:cNvSpPr>
            <a:spLocks noChangeShapeType="1"/>
          </p:cNvSpPr>
          <p:nvPr/>
        </p:nvSpPr>
        <p:spPr bwMode="auto">
          <a:xfrm flipH="1">
            <a:off x="4033838" y="1685925"/>
            <a:ext cx="776287" cy="1069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18" name="Line 14"/>
          <p:cNvSpPr>
            <a:spLocks noChangeShapeType="1"/>
          </p:cNvSpPr>
          <p:nvPr/>
        </p:nvSpPr>
        <p:spPr bwMode="auto">
          <a:xfrm>
            <a:off x="4810125" y="1685925"/>
            <a:ext cx="388938" cy="1069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527425" y="3548063"/>
            <a:ext cx="3714750" cy="306387"/>
            <a:chOff x="2030" y="2151"/>
            <a:chExt cx="2340" cy="193"/>
          </a:xfrm>
        </p:grpSpPr>
        <p:sp>
          <p:nvSpPr>
            <p:cNvPr id="45167" name="Line 16"/>
            <p:cNvSpPr>
              <a:spLocks noChangeShapeType="1"/>
            </p:cNvSpPr>
            <p:nvPr/>
          </p:nvSpPr>
          <p:spPr bwMode="auto">
            <a:xfrm>
              <a:off x="2104" y="2326"/>
              <a:ext cx="22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8" name="Text Box 17"/>
            <p:cNvSpPr txBox="1">
              <a:spLocks noChangeArrowheads="1"/>
            </p:cNvSpPr>
            <p:nvPr/>
          </p:nvSpPr>
          <p:spPr bwMode="auto">
            <a:xfrm>
              <a:off x="2030" y="2151"/>
              <a:ext cx="19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5169" name="Text Box 18"/>
            <p:cNvSpPr txBox="1">
              <a:spLocks noChangeArrowheads="1"/>
            </p:cNvSpPr>
            <p:nvPr/>
          </p:nvSpPr>
          <p:spPr bwMode="auto">
            <a:xfrm>
              <a:off x="3423" y="2151"/>
              <a:ext cx="19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033838" y="1685925"/>
            <a:ext cx="4957762" cy="4791075"/>
            <a:chOff x="2349" y="978"/>
            <a:chExt cx="3123" cy="3018"/>
          </a:xfrm>
        </p:grpSpPr>
        <p:sp>
          <p:nvSpPr>
            <p:cNvPr id="45159" name="Line 20"/>
            <p:cNvSpPr>
              <a:spLocks noChangeShapeType="1"/>
            </p:cNvSpPr>
            <p:nvPr/>
          </p:nvSpPr>
          <p:spPr bwMode="auto">
            <a:xfrm>
              <a:off x="2349" y="1652"/>
              <a:ext cx="2694" cy="183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0" name="Line 21"/>
            <p:cNvSpPr>
              <a:spLocks noChangeShapeType="1"/>
            </p:cNvSpPr>
            <p:nvPr/>
          </p:nvSpPr>
          <p:spPr bwMode="auto">
            <a:xfrm>
              <a:off x="2839" y="978"/>
              <a:ext cx="2633" cy="179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1" name="Line 22"/>
            <p:cNvSpPr>
              <a:spLocks noChangeShapeType="1"/>
            </p:cNvSpPr>
            <p:nvPr/>
          </p:nvSpPr>
          <p:spPr bwMode="auto">
            <a:xfrm>
              <a:off x="3084" y="1652"/>
              <a:ext cx="2143" cy="146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2" name="Line 23"/>
            <p:cNvSpPr>
              <a:spLocks noChangeShapeType="1"/>
            </p:cNvSpPr>
            <p:nvPr/>
          </p:nvSpPr>
          <p:spPr bwMode="auto">
            <a:xfrm>
              <a:off x="2349" y="2326"/>
              <a:ext cx="2449" cy="167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3" name="Line 24"/>
            <p:cNvSpPr>
              <a:spLocks noChangeShapeType="1"/>
            </p:cNvSpPr>
            <p:nvPr/>
          </p:nvSpPr>
          <p:spPr bwMode="auto">
            <a:xfrm>
              <a:off x="2594" y="1652"/>
              <a:ext cx="2511" cy="171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4" name="Line 25"/>
            <p:cNvSpPr>
              <a:spLocks noChangeShapeType="1"/>
            </p:cNvSpPr>
            <p:nvPr/>
          </p:nvSpPr>
          <p:spPr bwMode="auto">
            <a:xfrm>
              <a:off x="3321" y="1637"/>
              <a:ext cx="2029" cy="138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5" name="Line 26"/>
            <p:cNvSpPr>
              <a:spLocks noChangeShapeType="1"/>
            </p:cNvSpPr>
            <p:nvPr/>
          </p:nvSpPr>
          <p:spPr bwMode="auto">
            <a:xfrm>
              <a:off x="2594" y="2326"/>
              <a:ext cx="2266" cy="1545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66" name="Line 27"/>
            <p:cNvSpPr>
              <a:spLocks noChangeShapeType="1"/>
            </p:cNvSpPr>
            <p:nvPr/>
          </p:nvSpPr>
          <p:spPr bwMode="auto">
            <a:xfrm>
              <a:off x="3084" y="2326"/>
              <a:ext cx="1898" cy="129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932" name="Oval 28"/>
          <p:cNvSpPr>
            <a:spLocks noChangeArrowheads="1"/>
          </p:cNvSpPr>
          <p:nvPr/>
        </p:nvSpPr>
        <p:spPr bwMode="auto">
          <a:xfrm>
            <a:off x="6754813" y="5672138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33" name="Oval 29"/>
          <p:cNvSpPr>
            <a:spLocks noChangeArrowheads="1"/>
          </p:cNvSpPr>
          <p:nvPr/>
        </p:nvSpPr>
        <p:spPr bwMode="auto">
          <a:xfrm>
            <a:off x="7265988" y="4943475"/>
            <a:ext cx="96837" cy="968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34" name="Oval 30"/>
          <p:cNvSpPr>
            <a:spLocks noChangeArrowheads="1"/>
          </p:cNvSpPr>
          <p:nvPr/>
        </p:nvSpPr>
        <p:spPr bwMode="auto">
          <a:xfrm>
            <a:off x="7775575" y="4214813"/>
            <a:ext cx="984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35" name="Oval 31"/>
          <p:cNvSpPr>
            <a:spLocks noChangeArrowheads="1"/>
          </p:cNvSpPr>
          <p:nvPr/>
        </p:nvSpPr>
        <p:spPr bwMode="auto">
          <a:xfrm>
            <a:off x="6269038" y="5089525"/>
            <a:ext cx="96837" cy="968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36" name="Oval 32"/>
          <p:cNvSpPr>
            <a:spLocks noChangeArrowheads="1"/>
          </p:cNvSpPr>
          <p:nvPr/>
        </p:nvSpPr>
        <p:spPr bwMode="auto">
          <a:xfrm>
            <a:off x="6511925" y="4713288"/>
            <a:ext cx="984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37" name="Oval 33"/>
          <p:cNvSpPr>
            <a:spLocks noChangeArrowheads="1"/>
          </p:cNvSpPr>
          <p:nvPr/>
        </p:nvSpPr>
        <p:spPr bwMode="auto">
          <a:xfrm>
            <a:off x="7496175" y="5916613"/>
            <a:ext cx="984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38" name="Oval 34"/>
          <p:cNvSpPr>
            <a:spLocks noChangeArrowheads="1"/>
          </p:cNvSpPr>
          <p:nvPr/>
        </p:nvSpPr>
        <p:spPr bwMode="auto">
          <a:xfrm>
            <a:off x="7751763" y="5551488"/>
            <a:ext cx="96837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39" name="Oval 35"/>
          <p:cNvSpPr>
            <a:spLocks noChangeArrowheads="1"/>
          </p:cNvSpPr>
          <p:nvPr/>
        </p:nvSpPr>
        <p:spPr bwMode="auto">
          <a:xfrm>
            <a:off x="7023100" y="3995738"/>
            <a:ext cx="96838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40" name="Oval 36"/>
          <p:cNvSpPr>
            <a:spLocks noChangeArrowheads="1"/>
          </p:cNvSpPr>
          <p:nvPr/>
        </p:nvSpPr>
        <p:spPr bwMode="auto">
          <a:xfrm>
            <a:off x="6780213" y="4335463"/>
            <a:ext cx="96837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41" name="Oval 37"/>
          <p:cNvSpPr>
            <a:spLocks noChangeArrowheads="1"/>
          </p:cNvSpPr>
          <p:nvPr/>
        </p:nvSpPr>
        <p:spPr bwMode="auto">
          <a:xfrm>
            <a:off x="8007350" y="5186363"/>
            <a:ext cx="96838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42" name="Oval 38"/>
          <p:cNvSpPr>
            <a:spLocks noChangeArrowheads="1"/>
          </p:cNvSpPr>
          <p:nvPr/>
        </p:nvSpPr>
        <p:spPr bwMode="auto">
          <a:xfrm>
            <a:off x="8250238" y="4833938"/>
            <a:ext cx="96837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43" name="Oval 39"/>
          <p:cNvSpPr>
            <a:spLocks noChangeArrowheads="1"/>
          </p:cNvSpPr>
          <p:nvPr/>
        </p:nvSpPr>
        <p:spPr bwMode="auto">
          <a:xfrm>
            <a:off x="8020050" y="3849688"/>
            <a:ext cx="96838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7010400" y="3825875"/>
            <a:ext cx="1300163" cy="1166813"/>
            <a:chOff x="4224" y="2326"/>
            <a:chExt cx="819" cy="735"/>
          </a:xfrm>
        </p:grpSpPr>
        <p:sp>
          <p:nvSpPr>
            <p:cNvPr id="45154" name="Line 41"/>
            <p:cNvSpPr>
              <a:spLocks noChangeShapeType="1"/>
            </p:cNvSpPr>
            <p:nvPr/>
          </p:nvSpPr>
          <p:spPr bwMode="auto">
            <a:xfrm>
              <a:off x="4247" y="2448"/>
              <a:ext cx="184" cy="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5" name="Line 42"/>
            <p:cNvSpPr>
              <a:spLocks noChangeShapeType="1"/>
            </p:cNvSpPr>
            <p:nvPr/>
          </p:nvSpPr>
          <p:spPr bwMode="auto">
            <a:xfrm flipV="1">
              <a:off x="4431" y="2999"/>
              <a:ext cx="612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6" name="Line 43"/>
            <p:cNvSpPr>
              <a:spLocks noChangeShapeType="1"/>
            </p:cNvSpPr>
            <p:nvPr/>
          </p:nvSpPr>
          <p:spPr bwMode="auto">
            <a:xfrm rot="21378026" flipV="1">
              <a:off x="4224" y="2364"/>
              <a:ext cx="674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7" name="Line 44"/>
            <p:cNvSpPr>
              <a:spLocks noChangeShapeType="1"/>
            </p:cNvSpPr>
            <p:nvPr/>
          </p:nvSpPr>
          <p:spPr bwMode="auto">
            <a:xfrm>
              <a:off x="4921" y="2387"/>
              <a:ext cx="122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8" name="Line 45"/>
            <p:cNvSpPr>
              <a:spLocks noChangeShapeType="1"/>
            </p:cNvSpPr>
            <p:nvPr/>
          </p:nvSpPr>
          <p:spPr bwMode="auto">
            <a:xfrm flipH="1">
              <a:off x="4431" y="2326"/>
              <a:ext cx="468" cy="7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6853238" y="4311650"/>
            <a:ext cx="1166812" cy="971550"/>
            <a:chOff x="4125" y="2632"/>
            <a:chExt cx="735" cy="612"/>
          </a:xfrm>
        </p:grpSpPr>
        <p:sp>
          <p:nvSpPr>
            <p:cNvPr id="45152" name="Line 47"/>
            <p:cNvSpPr>
              <a:spLocks noChangeShapeType="1"/>
            </p:cNvSpPr>
            <p:nvPr/>
          </p:nvSpPr>
          <p:spPr bwMode="auto">
            <a:xfrm>
              <a:off x="4125" y="2632"/>
              <a:ext cx="306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3" name="Line 48"/>
            <p:cNvSpPr>
              <a:spLocks noChangeShapeType="1"/>
            </p:cNvSpPr>
            <p:nvPr/>
          </p:nvSpPr>
          <p:spPr bwMode="auto">
            <a:xfrm>
              <a:off x="4416" y="3055"/>
              <a:ext cx="444" cy="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7046913" y="4019550"/>
            <a:ext cx="1263650" cy="874713"/>
            <a:chOff x="4247" y="2448"/>
            <a:chExt cx="796" cy="551"/>
          </a:xfrm>
        </p:grpSpPr>
        <p:sp>
          <p:nvSpPr>
            <p:cNvPr id="45149" name="Line 50"/>
            <p:cNvSpPr>
              <a:spLocks noChangeShapeType="1"/>
            </p:cNvSpPr>
            <p:nvPr/>
          </p:nvSpPr>
          <p:spPr bwMode="auto">
            <a:xfrm>
              <a:off x="4247" y="2448"/>
              <a:ext cx="490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0" name="Line 51"/>
            <p:cNvSpPr>
              <a:spLocks noChangeShapeType="1"/>
            </p:cNvSpPr>
            <p:nvPr/>
          </p:nvSpPr>
          <p:spPr bwMode="auto">
            <a:xfrm>
              <a:off x="4737" y="2632"/>
              <a:ext cx="306" cy="3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1" name="Line 52"/>
            <p:cNvSpPr>
              <a:spLocks noChangeShapeType="1"/>
            </p:cNvSpPr>
            <p:nvPr/>
          </p:nvSpPr>
          <p:spPr bwMode="auto">
            <a:xfrm>
              <a:off x="4247" y="2448"/>
              <a:ext cx="796" cy="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6269038" y="4019550"/>
            <a:ext cx="2041525" cy="1944688"/>
            <a:chOff x="3757" y="2448"/>
            <a:chExt cx="1286" cy="1225"/>
          </a:xfrm>
        </p:grpSpPr>
        <p:sp>
          <p:nvSpPr>
            <p:cNvPr id="45144" name="Line 54"/>
            <p:cNvSpPr>
              <a:spLocks noChangeShapeType="1"/>
            </p:cNvSpPr>
            <p:nvPr/>
          </p:nvSpPr>
          <p:spPr bwMode="auto">
            <a:xfrm flipH="1">
              <a:off x="4109" y="3069"/>
              <a:ext cx="306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5" name="Line 55"/>
            <p:cNvSpPr>
              <a:spLocks noChangeShapeType="1"/>
            </p:cNvSpPr>
            <p:nvPr/>
          </p:nvSpPr>
          <p:spPr bwMode="auto">
            <a:xfrm flipH="1">
              <a:off x="4553" y="2999"/>
              <a:ext cx="490" cy="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6" name="Line 56"/>
            <p:cNvSpPr>
              <a:spLocks noChangeShapeType="1"/>
            </p:cNvSpPr>
            <p:nvPr/>
          </p:nvSpPr>
          <p:spPr bwMode="auto">
            <a:xfrm flipH="1">
              <a:off x="3757" y="2448"/>
              <a:ext cx="490" cy="7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7" name="Line 57"/>
            <p:cNvSpPr>
              <a:spLocks noChangeShapeType="1"/>
            </p:cNvSpPr>
            <p:nvPr/>
          </p:nvSpPr>
          <p:spPr bwMode="auto">
            <a:xfrm>
              <a:off x="3757" y="3122"/>
              <a:ext cx="345" cy="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8" name="Line 58"/>
            <p:cNvSpPr>
              <a:spLocks noChangeShapeType="1"/>
            </p:cNvSpPr>
            <p:nvPr/>
          </p:nvSpPr>
          <p:spPr bwMode="auto">
            <a:xfrm>
              <a:off x="4102" y="3528"/>
              <a:ext cx="451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6561138" y="4797425"/>
            <a:ext cx="1263650" cy="874713"/>
            <a:chOff x="3941" y="2938"/>
            <a:chExt cx="796" cy="551"/>
          </a:xfrm>
        </p:grpSpPr>
        <p:sp>
          <p:nvSpPr>
            <p:cNvPr id="45142" name="Line 60"/>
            <p:cNvSpPr>
              <a:spLocks noChangeShapeType="1"/>
            </p:cNvSpPr>
            <p:nvPr/>
          </p:nvSpPr>
          <p:spPr bwMode="auto">
            <a:xfrm>
              <a:off x="3941" y="2938"/>
              <a:ext cx="427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3" name="Line 61"/>
            <p:cNvSpPr>
              <a:spLocks noChangeShapeType="1"/>
            </p:cNvSpPr>
            <p:nvPr/>
          </p:nvSpPr>
          <p:spPr bwMode="auto">
            <a:xfrm>
              <a:off x="4439" y="3072"/>
              <a:ext cx="298" cy="4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5373688" y="2463800"/>
            <a:ext cx="2606675" cy="3527425"/>
            <a:chOff x="3193" y="1468"/>
            <a:chExt cx="1642" cy="2222"/>
          </a:xfrm>
        </p:grpSpPr>
        <p:sp>
          <p:nvSpPr>
            <p:cNvPr id="45139" name="Line 63"/>
            <p:cNvSpPr>
              <a:spLocks noChangeShapeType="1"/>
            </p:cNvSpPr>
            <p:nvPr/>
          </p:nvSpPr>
          <p:spPr bwMode="auto">
            <a:xfrm flipH="1">
              <a:off x="3329" y="1468"/>
              <a:ext cx="1347" cy="18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0" name="Text Box 64"/>
            <p:cNvSpPr txBox="1">
              <a:spLocks noChangeArrowheads="1"/>
            </p:cNvSpPr>
            <p:nvPr/>
          </p:nvSpPr>
          <p:spPr bwMode="auto">
            <a:xfrm>
              <a:off x="3193" y="3498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141" name="Text Box 65"/>
            <p:cNvSpPr txBox="1">
              <a:spLocks noChangeArrowheads="1"/>
            </p:cNvSpPr>
            <p:nvPr/>
          </p:nvSpPr>
          <p:spPr bwMode="auto">
            <a:xfrm>
              <a:off x="4602" y="1477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79970" name="Text Box 66"/>
          <p:cNvSpPr txBox="1">
            <a:spLocks noChangeArrowheads="1"/>
          </p:cNvSpPr>
          <p:nvPr/>
        </p:nvSpPr>
        <p:spPr bwMode="auto">
          <a:xfrm>
            <a:off x="4749800" y="1393825"/>
            <a:ext cx="333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o’</a:t>
            </a:r>
          </a:p>
        </p:txBody>
      </p:sp>
      <p:sp>
        <p:nvSpPr>
          <p:cNvPr id="379971" name="Text Box 67"/>
          <p:cNvSpPr txBox="1">
            <a:spLocks noChangeArrowheads="1"/>
          </p:cNvSpPr>
          <p:nvPr/>
        </p:nvSpPr>
        <p:spPr bwMode="auto">
          <a:xfrm>
            <a:off x="4811713" y="4700588"/>
            <a:ext cx="2730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</a:t>
            </a:r>
          </a:p>
        </p:txBody>
      </p:sp>
      <p:grpSp>
        <p:nvGrpSpPr>
          <p:cNvPr id="12" name="Group 68"/>
          <p:cNvGrpSpPr>
            <a:grpSpLocks/>
          </p:cNvGrpSpPr>
          <p:nvPr/>
        </p:nvGrpSpPr>
        <p:grpSpPr bwMode="auto">
          <a:xfrm>
            <a:off x="4033838" y="2755900"/>
            <a:ext cx="1555750" cy="2138363"/>
            <a:chOff x="2349" y="1652"/>
            <a:chExt cx="980" cy="1347"/>
          </a:xfrm>
        </p:grpSpPr>
        <p:sp>
          <p:nvSpPr>
            <p:cNvPr id="45135" name="Line 69"/>
            <p:cNvSpPr>
              <a:spLocks noChangeShapeType="1"/>
            </p:cNvSpPr>
            <p:nvPr/>
          </p:nvSpPr>
          <p:spPr bwMode="auto">
            <a:xfrm>
              <a:off x="2349" y="1652"/>
              <a:ext cx="0" cy="134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6" name="Line 70"/>
            <p:cNvSpPr>
              <a:spLocks noChangeShapeType="1"/>
            </p:cNvSpPr>
            <p:nvPr/>
          </p:nvSpPr>
          <p:spPr bwMode="auto">
            <a:xfrm>
              <a:off x="2594" y="1652"/>
              <a:ext cx="0" cy="919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7" name="Line 71"/>
            <p:cNvSpPr>
              <a:spLocks noChangeShapeType="1"/>
            </p:cNvSpPr>
            <p:nvPr/>
          </p:nvSpPr>
          <p:spPr bwMode="auto">
            <a:xfrm>
              <a:off x="3084" y="1652"/>
              <a:ext cx="0" cy="919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8" name="Line 72"/>
            <p:cNvSpPr>
              <a:spLocks noChangeShapeType="1"/>
            </p:cNvSpPr>
            <p:nvPr/>
          </p:nvSpPr>
          <p:spPr bwMode="auto">
            <a:xfrm>
              <a:off x="3329" y="1652"/>
              <a:ext cx="0" cy="134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977" name="Text Box 73"/>
          <p:cNvSpPr txBox="1">
            <a:spLocks noChangeArrowheads="1"/>
          </p:cNvSpPr>
          <p:nvPr/>
        </p:nvSpPr>
        <p:spPr bwMode="auto">
          <a:xfrm>
            <a:off x="3581400" y="3079750"/>
            <a:ext cx="398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Fv</a:t>
            </a:r>
          </a:p>
        </p:txBody>
      </p:sp>
      <p:sp>
        <p:nvSpPr>
          <p:cNvPr id="379978" name="Text Box 74"/>
          <p:cNvSpPr txBox="1">
            <a:spLocks noChangeArrowheads="1"/>
          </p:cNvSpPr>
          <p:nvPr/>
        </p:nvSpPr>
        <p:spPr bwMode="auto">
          <a:xfrm>
            <a:off x="3581400" y="4679950"/>
            <a:ext cx="409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Tv</a:t>
            </a:r>
          </a:p>
        </p:txBody>
      </p:sp>
      <p:sp>
        <p:nvSpPr>
          <p:cNvPr id="379979" name="Text Box 75"/>
          <p:cNvSpPr txBox="1">
            <a:spLocks noChangeArrowheads="1"/>
          </p:cNvSpPr>
          <p:nvPr/>
        </p:nvSpPr>
        <p:spPr bwMode="auto">
          <a:xfrm>
            <a:off x="7772400" y="3436938"/>
            <a:ext cx="1117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Aux.Tv    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379980" name="Text Box 76"/>
          <p:cNvSpPr txBox="1">
            <a:spLocks noChangeArrowheads="1"/>
          </p:cNvSpPr>
          <p:nvPr/>
        </p:nvSpPr>
        <p:spPr bwMode="auto">
          <a:xfrm rot="-3427958">
            <a:off x="6586537" y="2779713"/>
            <a:ext cx="1177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(AIP 45</a:t>
            </a:r>
            <a:r>
              <a:rPr lang="en-US" sz="1200" b="0" baseline="30000">
                <a:latin typeface="Times New Roman" pitchFamily="18" charset="0"/>
              </a:rPr>
              <a:t>0</a:t>
            </a:r>
            <a:r>
              <a:rPr lang="en-US" sz="1200" b="0">
                <a:latin typeface="Times New Roman" pitchFamily="18" charset="0"/>
              </a:rPr>
              <a:t> </a:t>
            </a:r>
            <a:r>
              <a:rPr lang="en-US" sz="1400" b="0">
                <a:latin typeface="Times New Roman" pitchFamily="18" charset="0"/>
              </a:rPr>
              <a:t>to </a:t>
            </a:r>
            <a:r>
              <a:rPr lang="en-US" sz="1200" b="0">
                <a:latin typeface="Times New Roman" pitchFamily="18" charset="0"/>
              </a:rPr>
              <a:t>Hp)</a:t>
            </a:r>
          </a:p>
        </p:txBody>
      </p:sp>
      <p:sp>
        <p:nvSpPr>
          <p:cNvPr id="379981" name="Text Box 77"/>
          <p:cNvSpPr txBox="1">
            <a:spLocks noChangeArrowheads="1"/>
          </p:cNvSpPr>
          <p:nvPr/>
        </p:nvSpPr>
        <p:spPr bwMode="auto">
          <a:xfrm>
            <a:off x="6335713" y="3790950"/>
            <a:ext cx="484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Times New Roman" pitchFamily="18" charset="0"/>
              </a:rPr>
              <a:t>45</a:t>
            </a:r>
            <a:r>
              <a:rPr lang="en-US" sz="1400" b="0" baseline="30000">
                <a:latin typeface="Times New Roman" pitchFamily="18" charset="0"/>
              </a:rPr>
              <a:t>0</a:t>
            </a:r>
          </a:p>
        </p:txBody>
      </p:sp>
      <p:grpSp>
        <p:nvGrpSpPr>
          <p:cNvPr id="13" name="Group 78"/>
          <p:cNvGrpSpPr>
            <a:grpSpLocks/>
          </p:cNvGrpSpPr>
          <p:nvPr/>
        </p:nvGrpSpPr>
        <p:grpSpPr bwMode="auto">
          <a:xfrm>
            <a:off x="0" y="0"/>
            <a:ext cx="3584575" cy="1905000"/>
            <a:chOff x="0" y="0"/>
            <a:chExt cx="2258" cy="1200"/>
          </a:xfrm>
        </p:grpSpPr>
        <p:sp>
          <p:nvSpPr>
            <p:cNvPr id="45133" name="Rectangle 79"/>
            <p:cNvSpPr>
              <a:spLocks noChangeArrowheads="1"/>
            </p:cNvSpPr>
            <p:nvPr/>
          </p:nvSpPr>
          <p:spPr bwMode="auto">
            <a:xfrm>
              <a:off x="0" y="0"/>
              <a:ext cx="2208" cy="1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58" name="Text Box 80"/>
            <p:cNvSpPr txBox="1">
              <a:spLocks noChangeArrowheads="1"/>
            </p:cNvSpPr>
            <p:nvPr/>
          </p:nvSpPr>
          <p:spPr bwMode="auto">
            <a:xfrm>
              <a:off x="48" y="0"/>
              <a:ext cx="2210" cy="1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300" dirty="0">
                  <a:solidFill>
                    <a:srgbClr val="FF0000"/>
                  </a:solidFill>
                  <a:latin typeface="Times New Roman" pitchFamily="18" charset="0"/>
                </a:rPr>
                <a:t>Problem </a:t>
              </a:r>
              <a:r>
                <a:rPr lang="en-US" sz="13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11: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 hexagonal prism of </a:t>
              </a:r>
            </a:p>
            <a:p>
              <a:pPr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base side 30 mm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longand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axis 40 mm long, </a:t>
              </a:r>
            </a:p>
            <a:p>
              <a:pPr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is standing on Hp on it’s base with </a:t>
              </a:r>
            </a:p>
            <a:p>
              <a:pPr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one base edge // to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Vp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.</a:t>
              </a:r>
            </a:p>
            <a:p>
              <a:pPr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 tetrahedron is placed centrally </a:t>
              </a:r>
            </a:p>
            <a:p>
              <a:pPr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on the top of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it.The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base of tetrahedron is </a:t>
              </a:r>
            </a:p>
            <a:p>
              <a:pPr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 triangle formed by joining alternate corners </a:t>
              </a:r>
            </a:p>
            <a:p>
              <a:pPr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of top of prism..Draw projections of both solids.</a:t>
              </a:r>
            </a:p>
            <a:p>
              <a:pPr eaLnBrk="1" hangingPunct="1">
                <a:defRPr/>
              </a:pP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Project an auxiliary </a:t>
              </a:r>
              <a:r>
                <a:rPr lang="en-US" sz="13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Tv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on AIP 45</a:t>
              </a:r>
              <a:r>
                <a:rPr lang="en-US" sz="1300" b="0" baseline="30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0</a:t>
              </a:r>
              <a:r>
                <a:rPr lang="en-US" sz="13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inclined to Hp.</a:t>
              </a:r>
            </a:p>
          </p:txBody>
        </p:sp>
      </p:grpSp>
      <p:grpSp>
        <p:nvGrpSpPr>
          <p:cNvPr id="14" name="Group 81"/>
          <p:cNvGrpSpPr>
            <a:grpSpLocks/>
          </p:cNvGrpSpPr>
          <p:nvPr/>
        </p:nvGrpSpPr>
        <p:grpSpPr bwMode="auto">
          <a:xfrm>
            <a:off x="3741738" y="1492250"/>
            <a:ext cx="1068387" cy="1263650"/>
            <a:chOff x="2165" y="856"/>
            <a:chExt cx="673" cy="796"/>
          </a:xfrm>
        </p:grpSpPr>
        <p:sp>
          <p:nvSpPr>
            <p:cNvPr id="45128" name="Line 82"/>
            <p:cNvSpPr>
              <a:spLocks noChangeShapeType="1"/>
            </p:cNvSpPr>
            <p:nvPr/>
          </p:nvSpPr>
          <p:spPr bwMode="auto">
            <a:xfrm flipH="1" flipV="1">
              <a:off x="2655" y="856"/>
              <a:ext cx="183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29" name="Line 83"/>
            <p:cNvSpPr>
              <a:spLocks noChangeShapeType="1"/>
            </p:cNvSpPr>
            <p:nvPr/>
          </p:nvSpPr>
          <p:spPr bwMode="auto">
            <a:xfrm flipH="1" flipV="1">
              <a:off x="2165" y="1529"/>
              <a:ext cx="184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0" name="Line 84"/>
            <p:cNvSpPr>
              <a:spLocks noChangeShapeType="1"/>
            </p:cNvSpPr>
            <p:nvPr/>
          </p:nvSpPr>
          <p:spPr bwMode="auto">
            <a:xfrm flipV="1">
              <a:off x="2517" y="871"/>
              <a:ext cx="184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1" name="Line 85"/>
            <p:cNvSpPr>
              <a:spLocks noChangeShapeType="1"/>
            </p:cNvSpPr>
            <p:nvPr/>
          </p:nvSpPr>
          <p:spPr bwMode="auto">
            <a:xfrm flipH="1">
              <a:off x="2203" y="1307"/>
              <a:ext cx="184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2" name="Text Box 86"/>
            <p:cNvSpPr txBox="1">
              <a:spLocks noChangeArrowheads="1"/>
            </p:cNvSpPr>
            <p:nvPr/>
          </p:nvSpPr>
          <p:spPr bwMode="auto">
            <a:xfrm rot="1802654">
              <a:off x="2334" y="1110"/>
              <a:ext cx="2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TL</a:t>
              </a:r>
            </a:p>
          </p:txBody>
        </p:sp>
      </p:grpSp>
      <p:sp>
        <p:nvSpPr>
          <p:cNvPr id="379991" name="Line 87"/>
          <p:cNvSpPr>
            <a:spLocks noChangeShapeType="1"/>
          </p:cNvSpPr>
          <p:nvPr/>
        </p:nvSpPr>
        <p:spPr bwMode="auto">
          <a:xfrm>
            <a:off x="3429000" y="19812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" name="Group 88"/>
          <p:cNvGrpSpPr>
            <a:grpSpLocks/>
          </p:cNvGrpSpPr>
          <p:nvPr/>
        </p:nvGrpSpPr>
        <p:grpSpPr bwMode="auto">
          <a:xfrm>
            <a:off x="3810000" y="2647950"/>
            <a:ext cx="2084388" cy="390525"/>
            <a:chOff x="2400" y="1668"/>
            <a:chExt cx="1313" cy="246"/>
          </a:xfrm>
        </p:grpSpPr>
        <p:sp>
          <p:nvSpPr>
            <p:cNvPr id="45122" name="Text Box 89"/>
            <p:cNvSpPr txBox="1">
              <a:spLocks noChangeArrowheads="1"/>
            </p:cNvSpPr>
            <p:nvPr/>
          </p:nvSpPr>
          <p:spPr bwMode="auto">
            <a:xfrm>
              <a:off x="2400" y="1668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45123" name="Text Box 90"/>
            <p:cNvSpPr txBox="1">
              <a:spLocks noChangeArrowheads="1"/>
            </p:cNvSpPr>
            <p:nvPr/>
          </p:nvSpPr>
          <p:spPr bwMode="auto">
            <a:xfrm>
              <a:off x="2616" y="1698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45124" name="Text Box 91"/>
            <p:cNvSpPr txBox="1">
              <a:spLocks noChangeArrowheads="1"/>
            </p:cNvSpPr>
            <p:nvPr/>
          </p:nvSpPr>
          <p:spPr bwMode="auto">
            <a:xfrm>
              <a:off x="3504" y="1668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d’</a:t>
              </a:r>
            </a:p>
          </p:txBody>
        </p:sp>
        <p:sp>
          <p:nvSpPr>
            <p:cNvPr id="45125" name="Text Box 92"/>
            <p:cNvSpPr txBox="1">
              <a:spLocks noChangeArrowheads="1"/>
            </p:cNvSpPr>
            <p:nvPr/>
          </p:nvSpPr>
          <p:spPr bwMode="auto">
            <a:xfrm>
              <a:off x="3126" y="1698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45126" name="Text Box 93"/>
            <p:cNvSpPr txBox="1">
              <a:spLocks noChangeArrowheads="1"/>
            </p:cNvSpPr>
            <p:nvPr/>
          </p:nvSpPr>
          <p:spPr bwMode="auto">
            <a:xfrm>
              <a:off x="3264" y="1698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e’</a:t>
              </a:r>
            </a:p>
          </p:txBody>
        </p:sp>
        <p:sp>
          <p:nvSpPr>
            <p:cNvPr id="45127" name="Text Box 94"/>
            <p:cNvSpPr txBox="1">
              <a:spLocks noChangeArrowheads="1"/>
            </p:cNvSpPr>
            <p:nvPr/>
          </p:nvSpPr>
          <p:spPr bwMode="auto">
            <a:xfrm>
              <a:off x="2766" y="1722"/>
              <a:ext cx="1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f’</a:t>
              </a:r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3810000" y="4010025"/>
            <a:ext cx="1981200" cy="1762125"/>
            <a:chOff x="2400" y="2526"/>
            <a:chExt cx="1248" cy="1110"/>
          </a:xfrm>
        </p:grpSpPr>
        <p:sp>
          <p:nvSpPr>
            <p:cNvPr id="45116" name="Text Box 96"/>
            <p:cNvSpPr txBox="1">
              <a:spLocks noChangeArrowheads="1"/>
            </p:cNvSpPr>
            <p:nvPr/>
          </p:nvSpPr>
          <p:spPr bwMode="auto">
            <a:xfrm>
              <a:off x="2400" y="3012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5117" name="Text Box 97"/>
            <p:cNvSpPr txBox="1">
              <a:spLocks noChangeArrowheads="1"/>
            </p:cNvSpPr>
            <p:nvPr/>
          </p:nvSpPr>
          <p:spPr bwMode="auto">
            <a:xfrm>
              <a:off x="2640" y="3432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5118" name="Text Box 98"/>
            <p:cNvSpPr txBox="1">
              <a:spLocks noChangeArrowheads="1"/>
            </p:cNvSpPr>
            <p:nvPr/>
          </p:nvSpPr>
          <p:spPr bwMode="auto">
            <a:xfrm>
              <a:off x="3168" y="3444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5119" name="Text Box 99"/>
            <p:cNvSpPr txBox="1">
              <a:spLocks noChangeArrowheads="1"/>
            </p:cNvSpPr>
            <p:nvPr/>
          </p:nvSpPr>
          <p:spPr bwMode="auto">
            <a:xfrm>
              <a:off x="3476" y="2982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5120" name="Text Box 100"/>
            <p:cNvSpPr txBox="1">
              <a:spLocks noChangeArrowheads="1"/>
            </p:cNvSpPr>
            <p:nvPr/>
          </p:nvSpPr>
          <p:spPr bwMode="auto">
            <a:xfrm>
              <a:off x="3252" y="2526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45121" name="Text Box 101"/>
            <p:cNvSpPr txBox="1">
              <a:spLocks noChangeArrowheads="1"/>
            </p:cNvSpPr>
            <p:nvPr/>
          </p:nvSpPr>
          <p:spPr bwMode="auto">
            <a:xfrm>
              <a:off x="2652" y="2550"/>
              <a:ext cx="1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17" name="Group 102"/>
          <p:cNvGrpSpPr>
            <a:grpSpLocks/>
          </p:cNvGrpSpPr>
          <p:nvPr/>
        </p:nvGrpSpPr>
        <p:grpSpPr bwMode="auto">
          <a:xfrm>
            <a:off x="0" y="1981200"/>
            <a:ext cx="3378200" cy="3981450"/>
            <a:chOff x="0" y="1248"/>
            <a:chExt cx="2128" cy="2508"/>
          </a:xfrm>
        </p:grpSpPr>
        <p:sp>
          <p:nvSpPr>
            <p:cNvPr id="45114" name="Rectangle 103"/>
            <p:cNvSpPr>
              <a:spLocks noChangeArrowheads="1"/>
            </p:cNvSpPr>
            <p:nvPr/>
          </p:nvSpPr>
          <p:spPr bwMode="auto">
            <a:xfrm>
              <a:off x="0" y="1248"/>
              <a:ext cx="2064" cy="249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39" name="Text Box 104"/>
            <p:cNvSpPr txBox="1">
              <a:spLocks noChangeArrowheads="1"/>
            </p:cNvSpPr>
            <p:nvPr/>
          </p:nvSpPr>
          <p:spPr bwMode="auto">
            <a:xfrm>
              <a:off x="86" y="1255"/>
              <a:ext cx="2042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 dirty="0">
                  <a:latin typeface="Times New Roman" pitchFamily="18" charset="0"/>
                </a:rPr>
                <a:t>STEPS: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Draw a regular hexagon as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of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standing prism With one side // to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xy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and name the top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points.Project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it’s Fv –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 rectangle and name it’s top.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Now join it’s alternate corners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a-c-e and the triangle formed is base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of a tetrahedron as said.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Locate center of this triangle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&amp; locate apex </a:t>
              </a:r>
              <a:r>
                <a:rPr lang="en-US" sz="1400" b="0" u="sng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o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Extending it’s axis line upward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mark apex o’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By cutting TL of edge of tetrahedron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equal to a-c. and complete Fv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of tetrahedron.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Draw an AIP ( x1y1) 45</a:t>
              </a:r>
              <a:r>
                <a:rPr lang="en-US" sz="1400" b="0" baseline="300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0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inclined to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xy</a:t>
              </a:r>
              <a:endParaRPr lang="en-US" sz="1400" b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And project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Aux.Tv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 on it by using similar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Steps like previous problem. </a:t>
              </a:r>
            </a:p>
          </p:txBody>
        </p:sp>
      </p:grpSp>
      <p:grpSp>
        <p:nvGrpSpPr>
          <p:cNvPr id="18" name="Group 105"/>
          <p:cNvGrpSpPr>
            <a:grpSpLocks/>
          </p:cNvGrpSpPr>
          <p:nvPr/>
        </p:nvGrpSpPr>
        <p:grpSpPr bwMode="auto">
          <a:xfrm>
            <a:off x="6629400" y="3657600"/>
            <a:ext cx="1997075" cy="1752600"/>
            <a:chOff x="4176" y="2304"/>
            <a:chExt cx="1258" cy="1104"/>
          </a:xfrm>
        </p:grpSpPr>
        <p:sp>
          <p:nvSpPr>
            <p:cNvPr id="45107" name="Text Box 106"/>
            <p:cNvSpPr txBox="1">
              <a:spLocks noChangeArrowheads="1"/>
            </p:cNvSpPr>
            <p:nvPr/>
          </p:nvSpPr>
          <p:spPr bwMode="auto">
            <a:xfrm>
              <a:off x="4608" y="2976"/>
              <a:ext cx="2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108" name="Text Box 107"/>
            <p:cNvSpPr txBox="1">
              <a:spLocks noChangeArrowheads="1"/>
            </p:cNvSpPr>
            <p:nvPr/>
          </p:nvSpPr>
          <p:spPr bwMode="auto">
            <a:xfrm>
              <a:off x="5088" y="3216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109" name="Text Box 108"/>
            <p:cNvSpPr txBox="1">
              <a:spLocks noChangeArrowheads="1"/>
            </p:cNvSpPr>
            <p:nvPr/>
          </p:nvSpPr>
          <p:spPr bwMode="auto">
            <a:xfrm>
              <a:off x="5232" y="2976"/>
              <a:ext cx="2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110" name="Text Box 109"/>
            <p:cNvSpPr txBox="1">
              <a:spLocks noChangeArrowheads="1"/>
            </p:cNvSpPr>
            <p:nvPr/>
          </p:nvSpPr>
          <p:spPr bwMode="auto">
            <a:xfrm>
              <a:off x="4914" y="2592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111" name="Text Box 110"/>
            <p:cNvSpPr txBox="1">
              <a:spLocks noChangeArrowheads="1"/>
            </p:cNvSpPr>
            <p:nvPr/>
          </p:nvSpPr>
          <p:spPr bwMode="auto">
            <a:xfrm>
              <a:off x="4320" y="2352"/>
              <a:ext cx="2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112" name="Text Box 111"/>
            <p:cNvSpPr txBox="1">
              <a:spLocks noChangeArrowheads="1"/>
            </p:cNvSpPr>
            <p:nvPr/>
          </p:nvSpPr>
          <p:spPr bwMode="auto">
            <a:xfrm>
              <a:off x="4176" y="2592"/>
              <a:ext cx="1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f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113" name="Text Box 112"/>
            <p:cNvSpPr txBox="1">
              <a:spLocks noChangeArrowheads="1"/>
            </p:cNvSpPr>
            <p:nvPr/>
          </p:nvSpPr>
          <p:spPr bwMode="auto">
            <a:xfrm>
              <a:off x="5064" y="2304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o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45100" name="Group 12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5101" name="AutoShape 129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2" name="AutoShape 13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3" name="AutoShape 13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AutoShape 13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AutoShape 13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AutoShape 13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1335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"/>
                                        <p:tgtEl>
                                          <p:spTgt spid="3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3" dur="500"/>
                                        <p:tgtEl>
                                          <p:spTgt spid="37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7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9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9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3" dur="300"/>
                                        <p:tgtEl>
                                          <p:spTgt spid="37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79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79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7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7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7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7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79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7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7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7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7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79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79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0" grpId="0" animBg="1"/>
      <p:bldP spid="379911" grpId="0" animBg="1"/>
      <p:bldP spid="379916" grpId="0" animBg="1"/>
      <p:bldP spid="379917" grpId="0" animBg="1"/>
      <p:bldP spid="379918" grpId="0" animBg="1"/>
      <p:bldP spid="379932" grpId="0" animBg="1"/>
      <p:bldP spid="379933" grpId="0" animBg="1"/>
      <p:bldP spid="379934" grpId="0" animBg="1"/>
      <p:bldP spid="379935" grpId="0" animBg="1"/>
      <p:bldP spid="379936" grpId="0" animBg="1"/>
      <p:bldP spid="379937" grpId="0" animBg="1"/>
      <p:bldP spid="379938" grpId="0" animBg="1"/>
      <p:bldP spid="379939" grpId="0" animBg="1"/>
      <p:bldP spid="379940" grpId="0" animBg="1"/>
      <p:bldP spid="379941" grpId="0" animBg="1"/>
      <p:bldP spid="379942" grpId="0" animBg="1"/>
      <p:bldP spid="379943" grpId="0" animBg="1"/>
      <p:bldP spid="379970" grpId="0" autoUpdateAnimBg="0"/>
      <p:bldP spid="379971" grpId="0" autoUpdateAnimBg="0"/>
      <p:bldP spid="379977" grpId="0" autoUpdateAnimBg="0"/>
      <p:bldP spid="379978" grpId="0" autoUpdateAnimBg="0"/>
      <p:bldP spid="379979" grpId="0" autoUpdateAnimBg="0"/>
      <p:bldP spid="379980" grpId="0" autoUpdateAnimBg="0"/>
      <p:bldP spid="379981" grpId="0" autoUpdateAnimBg="0"/>
      <p:bldP spid="37999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AutoShape 2"/>
          <p:cNvSpPr>
            <a:spLocks noChangeArrowheads="1"/>
          </p:cNvSpPr>
          <p:nvPr/>
        </p:nvSpPr>
        <p:spPr bwMode="auto">
          <a:xfrm rot="-5400000">
            <a:off x="1099344" y="3701256"/>
            <a:ext cx="1752600" cy="1665288"/>
          </a:xfrm>
          <a:prstGeom prst="pentagon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1955" name="AutoShape 3"/>
          <p:cNvSpPr>
            <a:spLocks noChangeArrowheads="1"/>
          </p:cNvSpPr>
          <p:nvPr/>
        </p:nvSpPr>
        <p:spPr bwMode="auto">
          <a:xfrm rot="-5400000">
            <a:off x="1518444" y="4063206"/>
            <a:ext cx="990600" cy="941388"/>
          </a:xfrm>
          <a:prstGeom prst="pentagon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52525" y="3686175"/>
            <a:ext cx="1676400" cy="1724025"/>
            <a:chOff x="726" y="2322"/>
            <a:chExt cx="1056" cy="1086"/>
          </a:xfrm>
        </p:grpSpPr>
        <p:sp>
          <p:nvSpPr>
            <p:cNvPr id="46185" name="Line 5"/>
            <p:cNvSpPr>
              <a:spLocks noChangeShapeType="1"/>
            </p:cNvSpPr>
            <p:nvPr/>
          </p:nvSpPr>
          <p:spPr bwMode="auto">
            <a:xfrm>
              <a:off x="726" y="2856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6" name="Line 6"/>
            <p:cNvSpPr>
              <a:spLocks noChangeShapeType="1"/>
            </p:cNvSpPr>
            <p:nvPr/>
          </p:nvSpPr>
          <p:spPr bwMode="auto">
            <a:xfrm>
              <a:off x="1584" y="3050"/>
              <a:ext cx="192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7" name="Line 7"/>
            <p:cNvSpPr>
              <a:spLocks noChangeShapeType="1"/>
            </p:cNvSpPr>
            <p:nvPr/>
          </p:nvSpPr>
          <p:spPr bwMode="auto">
            <a:xfrm flipV="1">
              <a:off x="1542" y="252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8" name="Line 8"/>
            <p:cNvSpPr>
              <a:spLocks noChangeShapeType="1"/>
            </p:cNvSpPr>
            <p:nvPr/>
          </p:nvSpPr>
          <p:spPr bwMode="auto">
            <a:xfrm flipH="1">
              <a:off x="1131" y="3168"/>
              <a:ext cx="69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9" name="Line 9"/>
            <p:cNvSpPr>
              <a:spLocks noChangeShapeType="1"/>
            </p:cNvSpPr>
            <p:nvPr/>
          </p:nvSpPr>
          <p:spPr bwMode="auto">
            <a:xfrm>
              <a:off x="1128" y="2322"/>
              <a:ext cx="65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1962" name="Line 10"/>
          <p:cNvSpPr>
            <a:spLocks noChangeShapeType="1"/>
          </p:cNvSpPr>
          <p:nvPr/>
        </p:nvSpPr>
        <p:spPr bwMode="auto">
          <a:xfrm>
            <a:off x="1524000" y="4533900"/>
            <a:ext cx="990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63" name="Line 11"/>
          <p:cNvSpPr>
            <a:spLocks noChangeShapeType="1"/>
          </p:cNvSpPr>
          <p:nvPr/>
        </p:nvSpPr>
        <p:spPr bwMode="auto">
          <a:xfrm>
            <a:off x="1895475" y="4038600"/>
            <a:ext cx="166688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64" name="Line 12"/>
          <p:cNvSpPr>
            <a:spLocks noChangeShapeType="1"/>
          </p:cNvSpPr>
          <p:nvPr/>
        </p:nvSpPr>
        <p:spPr bwMode="auto">
          <a:xfrm flipV="1">
            <a:off x="1143000" y="3429000"/>
            <a:ext cx="0" cy="1066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65" name="Line 13"/>
          <p:cNvSpPr>
            <a:spLocks noChangeShapeType="1"/>
          </p:cNvSpPr>
          <p:nvPr/>
        </p:nvSpPr>
        <p:spPr bwMode="auto">
          <a:xfrm flipV="1">
            <a:off x="1781175" y="34290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66" name="Line 14"/>
          <p:cNvSpPr>
            <a:spLocks noChangeShapeType="1"/>
          </p:cNvSpPr>
          <p:nvPr/>
        </p:nvSpPr>
        <p:spPr bwMode="auto">
          <a:xfrm flipV="1">
            <a:off x="2819400" y="3429000"/>
            <a:ext cx="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67" name="Line 15"/>
          <p:cNvSpPr>
            <a:spLocks noChangeShapeType="1"/>
          </p:cNvSpPr>
          <p:nvPr/>
        </p:nvSpPr>
        <p:spPr bwMode="auto">
          <a:xfrm flipV="1">
            <a:off x="1552575" y="1857375"/>
            <a:ext cx="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68" name="Line 16"/>
          <p:cNvSpPr>
            <a:spLocks noChangeShapeType="1"/>
          </p:cNvSpPr>
          <p:nvPr/>
        </p:nvSpPr>
        <p:spPr bwMode="auto">
          <a:xfrm flipV="1">
            <a:off x="1895475" y="1828800"/>
            <a:ext cx="0" cy="2209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69" name="Line 17"/>
          <p:cNvSpPr>
            <a:spLocks noChangeShapeType="1"/>
          </p:cNvSpPr>
          <p:nvPr/>
        </p:nvSpPr>
        <p:spPr bwMode="auto">
          <a:xfrm flipV="1">
            <a:off x="2476500" y="1847850"/>
            <a:ext cx="0" cy="2362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0" name="Line 18"/>
          <p:cNvSpPr>
            <a:spLocks noChangeShapeType="1"/>
          </p:cNvSpPr>
          <p:nvPr/>
        </p:nvSpPr>
        <p:spPr bwMode="auto">
          <a:xfrm>
            <a:off x="1524000" y="199072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1" name="Line 19"/>
          <p:cNvSpPr>
            <a:spLocks noChangeShapeType="1"/>
          </p:cNvSpPr>
          <p:nvPr/>
        </p:nvSpPr>
        <p:spPr bwMode="auto">
          <a:xfrm flipH="1">
            <a:off x="1143000" y="1981200"/>
            <a:ext cx="3810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2" name="Line 20"/>
          <p:cNvSpPr>
            <a:spLocks noChangeShapeType="1"/>
          </p:cNvSpPr>
          <p:nvPr/>
        </p:nvSpPr>
        <p:spPr bwMode="auto">
          <a:xfrm rot="21524656" flipH="1">
            <a:off x="1752600" y="1981200"/>
            <a:ext cx="152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3" name="Line 21"/>
          <p:cNvSpPr>
            <a:spLocks noChangeShapeType="1"/>
          </p:cNvSpPr>
          <p:nvPr/>
        </p:nvSpPr>
        <p:spPr bwMode="auto">
          <a:xfrm rot="134468">
            <a:off x="2457450" y="1981200"/>
            <a:ext cx="3810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74" name="Line 22"/>
          <p:cNvSpPr>
            <a:spLocks noChangeShapeType="1"/>
          </p:cNvSpPr>
          <p:nvPr/>
        </p:nvSpPr>
        <p:spPr bwMode="auto">
          <a:xfrm>
            <a:off x="1143000" y="34290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143000" y="1981200"/>
            <a:ext cx="4267200" cy="2611438"/>
            <a:chOff x="720" y="1248"/>
            <a:chExt cx="2688" cy="1645"/>
          </a:xfrm>
        </p:grpSpPr>
        <p:sp>
          <p:nvSpPr>
            <p:cNvPr id="46179" name="Line 24"/>
            <p:cNvSpPr>
              <a:spLocks noChangeShapeType="1"/>
            </p:cNvSpPr>
            <p:nvPr/>
          </p:nvSpPr>
          <p:spPr bwMode="auto">
            <a:xfrm>
              <a:off x="1536" y="1248"/>
              <a:ext cx="1872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0" name="Line 25"/>
            <p:cNvSpPr>
              <a:spLocks noChangeShapeType="1"/>
            </p:cNvSpPr>
            <p:nvPr/>
          </p:nvSpPr>
          <p:spPr bwMode="auto">
            <a:xfrm>
              <a:off x="1176" y="1248"/>
              <a:ext cx="2232" cy="63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1" name="Line 26"/>
            <p:cNvSpPr>
              <a:spLocks noChangeShapeType="1"/>
            </p:cNvSpPr>
            <p:nvPr/>
          </p:nvSpPr>
          <p:spPr bwMode="auto">
            <a:xfrm>
              <a:off x="942" y="1260"/>
              <a:ext cx="2418" cy="68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2" name="Line 27"/>
            <p:cNvSpPr>
              <a:spLocks noChangeShapeType="1"/>
            </p:cNvSpPr>
            <p:nvPr/>
          </p:nvSpPr>
          <p:spPr bwMode="auto">
            <a:xfrm>
              <a:off x="1776" y="2160"/>
              <a:ext cx="1632" cy="46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3" name="Line 28"/>
            <p:cNvSpPr>
              <a:spLocks noChangeShapeType="1"/>
            </p:cNvSpPr>
            <p:nvPr/>
          </p:nvSpPr>
          <p:spPr bwMode="auto">
            <a:xfrm>
              <a:off x="1104" y="2160"/>
              <a:ext cx="2256" cy="63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4" name="Line 29"/>
            <p:cNvSpPr>
              <a:spLocks noChangeShapeType="1"/>
            </p:cNvSpPr>
            <p:nvPr/>
          </p:nvSpPr>
          <p:spPr bwMode="auto">
            <a:xfrm>
              <a:off x="720" y="2160"/>
              <a:ext cx="2592" cy="73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191000" y="2505075"/>
            <a:ext cx="1038225" cy="457200"/>
            <a:chOff x="2640" y="1578"/>
            <a:chExt cx="654" cy="288"/>
          </a:xfrm>
        </p:grpSpPr>
        <p:sp>
          <p:nvSpPr>
            <p:cNvPr id="46174" name="Oval 31"/>
            <p:cNvSpPr>
              <a:spLocks noChangeArrowheads="1"/>
            </p:cNvSpPr>
            <p:nvPr/>
          </p:nvSpPr>
          <p:spPr bwMode="auto">
            <a:xfrm>
              <a:off x="2928" y="18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5" name="Oval 32"/>
            <p:cNvSpPr>
              <a:spLocks noChangeArrowheads="1"/>
            </p:cNvSpPr>
            <p:nvPr/>
          </p:nvSpPr>
          <p:spPr bwMode="auto">
            <a:xfrm>
              <a:off x="2640" y="16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6" name="Oval 33"/>
            <p:cNvSpPr>
              <a:spLocks noChangeArrowheads="1"/>
            </p:cNvSpPr>
            <p:nvPr/>
          </p:nvSpPr>
          <p:spPr bwMode="auto">
            <a:xfrm>
              <a:off x="3246" y="181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7" name="Oval 34"/>
            <p:cNvSpPr>
              <a:spLocks noChangeArrowheads="1"/>
            </p:cNvSpPr>
            <p:nvPr/>
          </p:nvSpPr>
          <p:spPr bwMode="auto">
            <a:xfrm>
              <a:off x="2784" y="157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78" name="Oval 35"/>
            <p:cNvSpPr>
              <a:spLocks noChangeArrowheads="1"/>
            </p:cNvSpPr>
            <p:nvPr/>
          </p:nvSpPr>
          <p:spPr bwMode="auto">
            <a:xfrm>
              <a:off x="3168" y="168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1988" name="Line 36"/>
          <p:cNvSpPr>
            <a:spLocks noChangeShapeType="1"/>
          </p:cNvSpPr>
          <p:nvPr/>
        </p:nvSpPr>
        <p:spPr bwMode="auto">
          <a:xfrm flipH="1">
            <a:off x="3505200" y="2590800"/>
            <a:ext cx="6858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89" name="Line 37"/>
          <p:cNvSpPr>
            <a:spLocks noChangeShapeType="1"/>
          </p:cNvSpPr>
          <p:nvPr/>
        </p:nvSpPr>
        <p:spPr bwMode="auto">
          <a:xfrm>
            <a:off x="3505200" y="39624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0" name="Line 38"/>
          <p:cNvSpPr>
            <a:spLocks noChangeShapeType="1"/>
          </p:cNvSpPr>
          <p:nvPr/>
        </p:nvSpPr>
        <p:spPr bwMode="auto">
          <a:xfrm>
            <a:off x="4267200" y="4343400"/>
            <a:ext cx="914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1" name="Line 39"/>
          <p:cNvSpPr>
            <a:spLocks noChangeShapeType="1"/>
          </p:cNvSpPr>
          <p:nvPr/>
        </p:nvSpPr>
        <p:spPr bwMode="auto">
          <a:xfrm flipV="1">
            <a:off x="5181600" y="29718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191000" y="2590800"/>
            <a:ext cx="1009650" cy="1752600"/>
            <a:chOff x="2640" y="1632"/>
            <a:chExt cx="636" cy="1104"/>
          </a:xfrm>
        </p:grpSpPr>
        <p:sp>
          <p:nvSpPr>
            <p:cNvPr id="46171" name="Line 41"/>
            <p:cNvSpPr>
              <a:spLocks noChangeShapeType="1"/>
            </p:cNvSpPr>
            <p:nvPr/>
          </p:nvSpPr>
          <p:spPr bwMode="auto">
            <a:xfrm flipH="1">
              <a:off x="2712" y="1824"/>
              <a:ext cx="23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2" name="Line 42"/>
            <p:cNvSpPr>
              <a:spLocks noChangeShapeType="1"/>
            </p:cNvSpPr>
            <p:nvPr/>
          </p:nvSpPr>
          <p:spPr bwMode="auto">
            <a:xfrm>
              <a:off x="2640" y="1632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3" name="Line 43"/>
            <p:cNvSpPr>
              <a:spLocks noChangeShapeType="1"/>
            </p:cNvSpPr>
            <p:nvPr/>
          </p:nvSpPr>
          <p:spPr bwMode="auto">
            <a:xfrm>
              <a:off x="2940" y="183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1996" name="Line 44"/>
          <p:cNvSpPr>
            <a:spLocks noChangeShapeType="1"/>
          </p:cNvSpPr>
          <p:nvPr/>
        </p:nvSpPr>
        <p:spPr bwMode="auto">
          <a:xfrm flipH="1" flipV="1">
            <a:off x="5029200" y="26670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7" name="Line 45"/>
          <p:cNvSpPr>
            <a:spLocks noChangeShapeType="1"/>
          </p:cNvSpPr>
          <p:nvPr/>
        </p:nvSpPr>
        <p:spPr bwMode="auto">
          <a:xfrm rot="131291" flipH="1" flipV="1">
            <a:off x="4438650" y="2543175"/>
            <a:ext cx="609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998" name="Line 46"/>
          <p:cNvSpPr>
            <a:spLocks noChangeShapeType="1"/>
          </p:cNvSpPr>
          <p:nvPr/>
        </p:nvSpPr>
        <p:spPr bwMode="auto">
          <a:xfrm flipH="1">
            <a:off x="4191000" y="2514600"/>
            <a:ext cx="22860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505200" y="2514600"/>
            <a:ext cx="1676400" cy="1905000"/>
            <a:chOff x="2208" y="1584"/>
            <a:chExt cx="1056" cy="1200"/>
          </a:xfrm>
        </p:grpSpPr>
        <p:sp>
          <p:nvSpPr>
            <p:cNvPr id="46166" name="Line 48"/>
            <p:cNvSpPr>
              <a:spLocks noChangeShapeType="1"/>
            </p:cNvSpPr>
            <p:nvPr/>
          </p:nvSpPr>
          <p:spPr bwMode="auto">
            <a:xfrm flipV="1">
              <a:off x="2208" y="235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7" name="Line 49"/>
            <p:cNvSpPr>
              <a:spLocks noChangeShapeType="1"/>
            </p:cNvSpPr>
            <p:nvPr/>
          </p:nvSpPr>
          <p:spPr bwMode="auto">
            <a:xfrm>
              <a:off x="2538" y="2376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8" name="Line 50"/>
            <p:cNvSpPr>
              <a:spLocks noChangeShapeType="1"/>
            </p:cNvSpPr>
            <p:nvPr/>
          </p:nvSpPr>
          <p:spPr bwMode="auto">
            <a:xfrm>
              <a:off x="3072" y="249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9" name="Line 51"/>
            <p:cNvSpPr>
              <a:spLocks noChangeShapeType="1"/>
            </p:cNvSpPr>
            <p:nvPr/>
          </p:nvSpPr>
          <p:spPr bwMode="auto">
            <a:xfrm flipH="1">
              <a:off x="2544" y="1584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0" name="Line 52"/>
            <p:cNvSpPr>
              <a:spLocks noChangeShapeType="1"/>
            </p:cNvSpPr>
            <p:nvPr/>
          </p:nvSpPr>
          <p:spPr bwMode="auto">
            <a:xfrm flipH="1">
              <a:off x="3072" y="1680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3505200" y="3733800"/>
            <a:ext cx="1676400" cy="685800"/>
            <a:chOff x="2208" y="2352"/>
            <a:chExt cx="1056" cy="432"/>
          </a:xfrm>
        </p:grpSpPr>
        <p:sp>
          <p:nvSpPr>
            <p:cNvPr id="46161" name="Oval 54"/>
            <p:cNvSpPr>
              <a:spLocks noChangeArrowheads="1"/>
            </p:cNvSpPr>
            <p:nvPr/>
          </p:nvSpPr>
          <p:spPr bwMode="auto">
            <a:xfrm>
              <a:off x="2208" y="24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2" name="Oval 55"/>
            <p:cNvSpPr>
              <a:spLocks noChangeArrowheads="1"/>
            </p:cNvSpPr>
            <p:nvPr/>
          </p:nvSpPr>
          <p:spPr bwMode="auto">
            <a:xfrm>
              <a:off x="2688" y="26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3" name="Oval 56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4" name="Oval 57"/>
            <p:cNvSpPr>
              <a:spLocks noChangeArrowheads="1"/>
            </p:cNvSpPr>
            <p:nvPr/>
          </p:nvSpPr>
          <p:spPr bwMode="auto">
            <a:xfrm>
              <a:off x="2496" y="23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65" name="Oval 58"/>
            <p:cNvSpPr>
              <a:spLocks noChangeArrowheads="1"/>
            </p:cNvSpPr>
            <p:nvPr/>
          </p:nvSpPr>
          <p:spPr bwMode="auto">
            <a:xfrm>
              <a:off x="3024" y="24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2011" name="Line 59"/>
          <p:cNvSpPr>
            <a:spLocks noChangeShapeType="1"/>
          </p:cNvSpPr>
          <p:nvPr/>
        </p:nvSpPr>
        <p:spPr bwMode="auto">
          <a:xfrm>
            <a:off x="533400" y="1752600"/>
            <a:ext cx="60960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65125" y="3182938"/>
            <a:ext cx="2911475" cy="333375"/>
            <a:chOff x="230" y="2005"/>
            <a:chExt cx="1834" cy="210"/>
          </a:xfrm>
        </p:grpSpPr>
        <p:sp>
          <p:nvSpPr>
            <p:cNvPr id="46158" name="Line 61"/>
            <p:cNvSpPr>
              <a:spLocks noChangeShapeType="1"/>
            </p:cNvSpPr>
            <p:nvPr/>
          </p:nvSpPr>
          <p:spPr bwMode="auto">
            <a:xfrm>
              <a:off x="384" y="216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9" name="Text Box 62"/>
            <p:cNvSpPr txBox="1">
              <a:spLocks noChangeArrowheads="1"/>
            </p:cNvSpPr>
            <p:nvPr/>
          </p:nvSpPr>
          <p:spPr bwMode="auto">
            <a:xfrm>
              <a:off x="230" y="2023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6160" name="Text Box 63"/>
            <p:cNvSpPr txBox="1">
              <a:spLocks noChangeArrowheads="1"/>
            </p:cNvSpPr>
            <p:nvPr/>
          </p:nvSpPr>
          <p:spPr bwMode="auto">
            <a:xfrm>
              <a:off x="1862" y="2005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2889250" y="1714500"/>
            <a:ext cx="985838" cy="2811463"/>
            <a:chOff x="1820" y="1080"/>
            <a:chExt cx="621" cy="1771"/>
          </a:xfrm>
        </p:grpSpPr>
        <p:sp>
          <p:nvSpPr>
            <p:cNvPr id="46155" name="Line 65"/>
            <p:cNvSpPr>
              <a:spLocks noChangeShapeType="1"/>
            </p:cNvSpPr>
            <p:nvPr/>
          </p:nvSpPr>
          <p:spPr bwMode="auto">
            <a:xfrm flipH="1">
              <a:off x="1968" y="1200"/>
              <a:ext cx="432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6" name="Text Box 66"/>
            <p:cNvSpPr txBox="1">
              <a:spLocks noChangeArrowheads="1"/>
            </p:cNvSpPr>
            <p:nvPr/>
          </p:nvSpPr>
          <p:spPr bwMode="auto">
            <a:xfrm>
              <a:off x="1820" y="2659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6157" name="Text Box 67"/>
            <p:cNvSpPr txBox="1">
              <a:spLocks noChangeArrowheads="1"/>
            </p:cNvSpPr>
            <p:nvPr/>
          </p:nvSpPr>
          <p:spPr bwMode="auto">
            <a:xfrm>
              <a:off x="2208" y="1080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82020" name="Text Box 68"/>
          <p:cNvSpPr txBox="1">
            <a:spLocks noChangeArrowheads="1"/>
          </p:cNvSpPr>
          <p:nvPr/>
        </p:nvSpPr>
        <p:spPr bwMode="auto">
          <a:xfrm rot="-4433406">
            <a:off x="1019175" y="2466975"/>
            <a:ext cx="400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TL</a:t>
            </a:r>
          </a:p>
        </p:txBody>
      </p: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3771900" y="1647825"/>
            <a:ext cx="1812925" cy="639763"/>
            <a:chOff x="2376" y="1038"/>
            <a:chExt cx="1142" cy="403"/>
          </a:xfrm>
        </p:grpSpPr>
        <p:sp>
          <p:nvSpPr>
            <p:cNvPr id="46153" name="Text Box 70"/>
            <p:cNvSpPr txBox="1">
              <a:spLocks noChangeArrowheads="1"/>
            </p:cNvSpPr>
            <p:nvPr/>
          </p:nvSpPr>
          <p:spPr bwMode="auto">
            <a:xfrm>
              <a:off x="2622" y="1038"/>
              <a:ext cx="896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AIP // to slant edge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Showing true length</a:t>
              </a:r>
            </a:p>
            <a:p>
              <a:pPr eaLnBrk="1" hangingPunct="1"/>
              <a:r>
                <a:rPr lang="en-US" sz="1200" b="0">
                  <a:latin typeface="Times New Roman" pitchFamily="18" charset="0"/>
                </a:rPr>
                <a:t>i.e. a’- 1’</a:t>
              </a:r>
            </a:p>
          </p:txBody>
        </p:sp>
        <p:sp>
          <p:nvSpPr>
            <p:cNvPr id="46154" name="Line 71"/>
            <p:cNvSpPr>
              <a:spLocks noChangeShapeType="1"/>
            </p:cNvSpPr>
            <p:nvPr/>
          </p:nvSpPr>
          <p:spPr bwMode="auto">
            <a:xfrm flipH="1">
              <a:off x="2376" y="115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2024" name="Text Box 72"/>
          <p:cNvSpPr txBox="1">
            <a:spLocks noChangeArrowheads="1"/>
          </p:cNvSpPr>
          <p:nvPr/>
        </p:nvSpPr>
        <p:spPr bwMode="auto">
          <a:xfrm>
            <a:off x="898525" y="3208338"/>
            <a:ext cx="215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>
                <a:latin typeface="Times New Roman" pitchFamily="18" charset="0"/>
              </a:rPr>
              <a:t> a’            b’  e’                   c’ d’</a:t>
            </a:r>
          </a:p>
        </p:txBody>
      </p:sp>
      <p:sp>
        <p:nvSpPr>
          <p:cNvPr id="382025" name="Text Box 73"/>
          <p:cNvSpPr txBox="1">
            <a:spLocks noChangeArrowheads="1"/>
          </p:cNvSpPr>
          <p:nvPr/>
        </p:nvSpPr>
        <p:spPr bwMode="auto">
          <a:xfrm>
            <a:off x="1327150" y="1770063"/>
            <a:ext cx="1390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>
                <a:latin typeface="Times New Roman" pitchFamily="18" charset="0"/>
              </a:rPr>
              <a:t>1’      2’5’         3’4’</a:t>
            </a:r>
          </a:p>
        </p:txBody>
      </p:sp>
      <p:sp>
        <p:nvSpPr>
          <p:cNvPr id="382026" name="Text Box 74"/>
          <p:cNvSpPr txBox="1">
            <a:spLocks noChangeArrowheads="1"/>
          </p:cNvSpPr>
          <p:nvPr/>
        </p:nvSpPr>
        <p:spPr bwMode="auto">
          <a:xfrm>
            <a:off x="1812925" y="1281113"/>
            <a:ext cx="409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Fv</a:t>
            </a:r>
          </a:p>
        </p:txBody>
      </p:sp>
      <p:sp>
        <p:nvSpPr>
          <p:cNvPr id="382027" name="Text Box 75"/>
          <p:cNvSpPr txBox="1">
            <a:spLocks noChangeArrowheads="1"/>
          </p:cNvSpPr>
          <p:nvPr/>
        </p:nvSpPr>
        <p:spPr bwMode="auto">
          <a:xfrm>
            <a:off x="822325" y="3948113"/>
            <a:ext cx="420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Tv</a:t>
            </a:r>
          </a:p>
        </p:txBody>
      </p:sp>
      <p:sp>
        <p:nvSpPr>
          <p:cNvPr id="382028" name="Text Box 76"/>
          <p:cNvSpPr txBox="1">
            <a:spLocks noChangeArrowheads="1"/>
          </p:cNvSpPr>
          <p:nvPr/>
        </p:nvSpPr>
        <p:spPr bwMode="auto">
          <a:xfrm>
            <a:off x="5156200" y="3186113"/>
            <a:ext cx="831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Aux.Tv</a:t>
            </a:r>
          </a:p>
        </p:txBody>
      </p: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2057400" y="1752600"/>
            <a:ext cx="0" cy="2819400"/>
            <a:chOff x="1296" y="1104"/>
            <a:chExt cx="0" cy="1776"/>
          </a:xfrm>
        </p:grpSpPr>
        <p:sp>
          <p:nvSpPr>
            <p:cNvPr id="46151" name="Line 78"/>
            <p:cNvSpPr>
              <a:spLocks noChangeShapeType="1"/>
            </p:cNvSpPr>
            <p:nvPr/>
          </p:nvSpPr>
          <p:spPr bwMode="auto">
            <a:xfrm flipV="1">
              <a:off x="1296" y="110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2" name="Line 79"/>
            <p:cNvSpPr>
              <a:spLocks noChangeShapeType="1"/>
            </p:cNvSpPr>
            <p:nvPr/>
          </p:nvSpPr>
          <p:spPr bwMode="auto">
            <a:xfrm>
              <a:off x="1296" y="2208"/>
              <a:ext cx="0" cy="67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1536700" y="4038600"/>
            <a:ext cx="1022350" cy="1011238"/>
            <a:chOff x="968" y="2544"/>
            <a:chExt cx="644" cy="637"/>
          </a:xfrm>
        </p:grpSpPr>
        <p:sp>
          <p:nvSpPr>
            <p:cNvPr id="46146" name="Text Box 81"/>
            <p:cNvSpPr txBox="1">
              <a:spLocks noChangeArrowheads="1"/>
            </p:cNvSpPr>
            <p:nvPr/>
          </p:nvSpPr>
          <p:spPr bwMode="auto">
            <a:xfrm>
              <a:off x="968" y="2768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6147" name="Text Box 82"/>
            <p:cNvSpPr txBox="1">
              <a:spLocks noChangeArrowheads="1"/>
            </p:cNvSpPr>
            <p:nvPr/>
          </p:nvSpPr>
          <p:spPr bwMode="auto">
            <a:xfrm>
              <a:off x="1160" y="3008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6148" name="Text Box 83"/>
            <p:cNvSpPr txBox="1">
              <a:spLocks noChangeArrowheads="1"/>
            </p:cNvSpPr>
            <p:nvPr/>
          </p:nvSpPr>
          <p:spPr bwMode="auto">
            <a:xfrm>
              <a:off x="1448" y="2912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6149" name="Text Box 84"/>
            <p:cNvSpPr txBox="1">
              <a:spLocks noChangeArrowheads="1"/>
            </p:cNvSpPr>
            <p:nvPr/>
          </p:nvSpPr>
          <p:spPr bwMode="auto">
            <a:xfrm>
              <a:off x="1440" y="2640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6150" name="Text Box 85"/>
            <p:cNvSpPr txBox="1">
              <a:spLocks noChangeArrowheads="1"/>
            </p:cNvSpPr>
            <p:nvPr/>
          </p:nvSpPr>
          <p:spPr bwMode="auto">
            <a:xfrm>
              <a:off x="1184" y="2544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914400" y="3517900"/>
            <a:ext cx="2117725" cy="2095500"/>
            <a:chOff x="576" y="2216"/>
            <a:chExt cx="1334" cy="1320"/>
          </a:xfrm>
        </p:grpSpPr>
        <p:sp>
          <p:nvSpPr>
            <p:cNvPr id="46141" name="Text Box 87"/>
            <p:cNvSpPr txBox="1">
              <a:spLocks noChangeArrowheads="1"/>
            </p:cNvSpPr>
            <p:nvPr/>
          </p:nvSpPr>
          <p:spPr bwMode="auto">
            <a:xfrm>
              <a:off x="576" y="2768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6142" name="Text Box 88"/>
            <p:cNvSpPr txBox="1">
              <a:spLocks noChangeArrowheads="1"/>
            </p:cNvSpPr>
            <p:nvPr/>
          </p:nvSpPr>
          <p:spPr bwMode="auto">
            <a:xfrm>
              <a:off x="1008" y="334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6143" name="Text Box 89"/>
            <p:cNvSpPr txBox="1">
              <a:spLocks noChangeArrowheads="1"/>
            </p:cNvSpPr>
            <p:nvPr/>
          </p:nvSpPr>
          <p:spPr bwMode="auto">
            <a:xfrm>
              <a:off x="1728" y="238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6144" name="Text Box 90"/>
            <p:cNvSpPr txBox="1">
              <a:spLocks noChangeArrowheads="1"/>
            </p:cNvSpPr>
            <p:nvPr/>
          </p:nvSpPr>
          <p:spPr bwMode="auto">
            <a:xfrm>
              <a:off x="1744" y="3088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6145" name="Text Box 91"/>
            <p:cNvSpPr txBox="1">
              <a:spLocks noChangeArrowheads="1"/>
            </p:cNvSpPr>
            <p:nvPr/>
          </p:nvSpPr>
          <p:spPr bwMode="auto">
            <a:xfrm>
              <a:off x="960" y="2216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</a:p>
          </p:txBody>
        </p:sp>
      </p:grpSp>
      <p:sp>
        <p:nvSpPr>
          <p:cNvPr id="382044" name="Text Box 92"/>
          <p:cNvSpPr txBox="1">
            <a:spLocks noChangeArrowheads="1"/>
          </p:cNvSpPr>
          <p:nvPr/>
        </p:nvSpPr>
        <p:spPr bwMode="auto">
          <a:xfrm>
            <a:off x="4432300" y="28194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1</a:t>
            </a:r>
          </a:p>
        </p:txBody>
      </p:sp>
      <p:sp>
        <p:nvSpPr>
          <p:cNvPr id="382045" name="Text Box 93"/>
          <p:cNvSpPr txBox="1">
            <a:spLocks noChangeArrowheads="1"/>
          </p:cNvSpPr>
          <p:nvPr/>
        </p:nvSpPr>
        <p:spPr bwMode="auto">
          <a:xfrm>
            <a:off x="5257800" y="28194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2</a:t>
            </a:r>
          </a:p>
        </p:txBody>
      </p:sp>
      <p:sp>
        <p:nvSpPr>
          <p:cNvPr id="382046" name="Text Box 94"/>
          <p:cNvSpPr txBox="1">
            <a:spLocks noChangeArrowheads="1"/>
          </p:cNvSpPr>
          <p:nvPr/>
        </p:nvSpPr>
        <p:spPr bwMode="auto">
          <a:xfrm>
            <a:off x="5041900" y="24765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3</a:t>
            </a:r>
          </a:p>
        </p:txBody>
      </p:sp>
      <p:sp>
        <p:nvSpPr>
          <p:cNvPr id="382047" name="Text Box 95"/>
          <p:cNvSpPr txBox="1">
            <a:spLocks noChangeArrowheads="1"/>
          </p:cNvSpPr>
          <p:nvPr/>
        </p:nvSpPr>
        <p:spPr bwMode="auto">
          <a:xfrm>
            <a:off x="4419600" y="22860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4</a:t>
            </a:r>
          </a:p>
        </p:txBody>
      </p:sp>
      <p:sp>
        <p:nvSpPr>
          <p:cNvPr id="382048" name="Text Box 96"/>
          <p:cNvSpPr txBox="1">
            <a:spLocks noChangeArrowheads="1"/>
          </p:cNvSpPr>
          <p:nvPr/>
        </p:nvSpPr>
        <p:spPr bwMode="auto">
          <a:xfrm>
            <a:off x="3962400" y="24638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5</a:t>
            </a:r>
          </a:p>
        </p:txBody>
      </p:sp>
      <p:sp>
        <p:nvSpPr>
          <p:cNvPr id="382049" name="Text Box 97"/>
          <p:cNvSpPr txBox="1">
            <a:spLocks noChangeArrowheads="1"/>
          </p:cNvSpPr>
          <p:nvPr/>
        </p:nvSpPr>
        <p:spPr bwMode="auto">
          <a:xfrm>
            <a:off x="5181600" y="4267200"/>
            <a:ext cx="33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2050" name="Text Box 98"/>
          <p:cNvSpPr txBox="1">
            <a:spLocks noChangeArrowheads="1"/>
          </p:cNvSpPr>
          <p:nvPr/>
        </p:nvSpPr>
        <p:spPr bwMode="auto">
          <a:xfrm>
            <a:off x="4572000" y="3657600"/>
            <a:ext cx="320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2051" name="Text Box 99"/>
          <p:cNvSpPr txBox="1">
            <a:spLocks noChangeArrowheads="1"/>
          </p:cNvSpPr>
          <p:nvPr/>
        </p:nvSpPr>
        <p:spPr bwMode="auto">
          <a:xfrm>
            <a:off x="4025900" y="3517900"/>
            <a:ext cx="33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2052" name="Text Box 100"/>
          <p:cNvSpPr txBox="1">
            <a:spLocks noChangeArrowheads="1"/>
          </p:cNvSpPr>
          <p:nvPr/>
        </p:nvSpPr>
        <p:spPr bwMode="auto">
          <a:xfrm>
            <a:off x="3276600" y="3810000"/>
            <a:ext cx="320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e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2053" name="Text Box 101"/>
          <p:cNvSpPr txBox="1">
            <a:spLocks noChangeArrowheads="1"/>
          </p:cNvSpPr>
          <p:nvPr/>
        </p:nvSpPr>
        <p:spPr bwMode="auto">
          <a:xfrm>
            <a:off x="4102100" y="4267200"/>
            <a:ext cx="320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6133" name="Text Box 102"/>
          <p:cNvSpPr txBox="1">
            <a:spLocks noChangeArrowheads="1"/>
          </p:cNvSpPr>
          <p:nvPr/>
        </p:nvSpPr>
        <p:spPr bwMode="auto">
          <a:xfrm>
            <a:off x="288925" y="11113"/>
            <a:ext cx="61642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Problem 12:</a:t>
            </a:r>
            <a:r>
              <a:rPr lang="en-US" sz="1400" b="0">
                <a:latin typeface="Times New Roman" pitchFamily="18" charset="0"/>
              </a:rPr>
              <a:t> A frustum of regular hexagonal pyramid is standing on it’s larger base</a:t>
            </a:r>
          </a:p>
          <a:p>
            <a:pPr eaLnBrk="1" hangingPunct="1"/>
            <a:r>
              <a:rPr lang="en-US" sz="1400" b="0">
                <a:latin typeface="Times New Roman" pitchFamily="18" charset="0"/>
              </a:rPr>
              <a:t>On Hp with one base side perpendicular to Vp.Draw it’s Fv &amp; Tv.</a:t>
            </a:r>
          </a:p>
          <a:p>
            <a:pPr eaLnBrk="1" hangingPunct="1"/>
            <a:r>
              <a:rPr lang="en-US" sz="1400" b="0">
                <a:latin typeface="Times New Roman" pitchFamily="18" charset="0"/>
              </a:rPr>
              <a:t>Project it’s Aux.Tv on an AIP parallel to one of the slant edges showing TL.</a:t>
            </a:r>
          </a:p>
          <a:p>
            <a:pPr eaLnBrk="1" hangingPunct="1"/>
            <a:r>
              <a:rPr lang="en-US" sz="1400" b="0">
                <a:latin typeface="Times New Roman" pitchFamily="18" charset="0"/>
              </a:rPr>
              <a:t>Base side is 50 mm long , top side is 30 mm long and 50 mm is height of frustum.</a:t>
            </a:r>
          </a:p>
        </p:txBody>
      </p:sp>
      <p:grpSp>
        <p:nvGrpSpPr>
          <p:cNvPr id="46134" name="Group 11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6135" name="AutoShape 119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AutoShape 12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7" name="AutoShape 12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8" name="AutoShape 12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AutoShape 12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AutoShape 12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0994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1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1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1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1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1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3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8" dur="500"/>
                                        <p:tgtEl>
                                          <p:spTgt spid="3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81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81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9" dur="500"/>
                                        <p:tgtEl>
                                          <p:spTgt spid="38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4" dur="500"/>
                                        <p:tgtEl>
                                          <p:spTgt spid="38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82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82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82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82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82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82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82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82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38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82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82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82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82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82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82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82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82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8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8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8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8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8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8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8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8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8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8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8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8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6" dur="500"/>
                                        <p:tgtEl>
                                          <p:spTgt spid="38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1" dur="500"/>
                                        <p:tgtEl>
                                          <p:spTgt spid="3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6" dur="500"/>
                                        <p:tgtEl>
                                          <p:spTgt spid="38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1" dur="500"/>
                                        <p:tgtEl>
                                          <p:spTgt spid="38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6" dur="500"/>
                                        <p:tgtEl>
                                          <p:spTgt spid="38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1" dur="500"/>
                                        <p:tgtEl>
                                          <p:spTgt spid="38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6" dur="500"/>
                                        <p:tgtEl>
                                          <p:spTgt spid="3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38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38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382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382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382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382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382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382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 animBg="1"/>
      <p:bldP spid="381955" grpId="0" animBg="1"/>
      <p:bldP spid="381962" grpId="0" animBg="1"/>
      <p:bldP spid="381963" grpId="0" animBg="1"/>
      <p:bldP spid="381964" grpId="0" animBg="1"/>
      <p:bldP spid="381965" grpId="0" animBg="1"/>
      <p:bldP spid="381966" grpId="0" animBg="1"/>
      <p:bldP spid="381967" grpId="0" animBg="1"/>
      <p:bldP spid="381968" grpId="0" animBg="1"/>
      <p:bldP spid="381969" grpId="0" animBg="1"/>
      <p:bldP spid="381970" grpId="0" animBg="1"/>
      <p:bldP spid="381971" grpId="0" animBg="1"/>
      <p:bldP spid="381972" grpId="0" animBg="1"/>
      <p:bldP spid="381973" grpId="0" animBg="1"/>
      <p:bldP spid="381974" grpId="0" animBg="1"/>
      <p:bldP spid="381988" grpId="0" animBg="1"/>
      <p:bldP spid="381989" grpId="0" animBg="1"/>
      <p:bldP spid="381990" grpId="0" animBg="1"/>
      <p:bldP spid="381991" grpId="0" animBg="1"/>
      <p:bldP spid="381996" grpId="0" animBg="1"/>
      <p:bldP spid="381997" grpId="0" animBg="1"/>
      <p:bldP spid="381998" grpId="0" animBg="1"/>
      <p:bldP spid="382011" grpId="0" animBg="1"/>
      <p:bldP spid="382020" grpId="0" autoUpdateAnimBg="0"/>
      <p:bldP spid="382024" grpId="0" autoUpdateAnimBg="0"/>
      <p:bldP spid="382025" grpId="0" autoUpdateAnimBg="0"/>
      <p:bldP spid="382026" grpId="0" autoUpdateAnimBg="0"/>
      <p:bldP spid="382027" grpId="0" autoUpdateAnimBg="0"/>
      <p:bldP spid="382028" grpId="0" autoUpdateAnimBg="0"/>
      <p:bldP spid="382044" grpId="0" autoUpdateAnimBg="0"/>
      <p:bldP spid="382045" grpId="0" autoUpdateAnimBg="0"/>
      <p:bldP spid="382046" grpId="0" autoUpdateAnimBg="0"/>
      <p:bldP spid="382047" grpId="0" autoUpdateAnimBg="0"/>
      <p:bldP spid="382048" grpId="0" autoUpdateAnimBg="0"/>
      <p:bldP spid="382049" grpId="0" autoUpdateAnimBg="0"/>
      <p:bldP spid="382050" grpId="0" autoUpdateAnimBg="0"/>
      <p:bldP spid="382051" grpId="0" autoUpdateAnimBg="0"/>
      <p:bldP spid="382052" grpId="0" autoUpdateAnimBg="0"/>
      <p:bldP spid="3820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81200" y="2209800"/>
            <a:ext cx="604838" cy="1143000"/>
            <a:chOff x="2208" y="864"/>
            <a:chExt cx="432" cy="816"/>
          </a:xfrm>
        </p:grpSpPr>
        <p:sp>
          <p:nvSpPr>
            <p:cNvPr id="28762" name="Oval 3"/>
            <p:cNvSpPr>
              <a:spLocks noChangeArrowheads="1"/>
            </p:cNvSpPr>
            <p:nvPr/>
          </p:nvSpPr>
          <p:spPr bwMode="auto">
            <a:xfrm>
              <a:off x="2208" y="864"/>
              <a:ext cx="43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3" name="Line 4"/>
            <p:cNvSpPr>
              <a:spLocks noChangeShapeType="1"/>
            </p:cNvSpPr>
            <p:nvPr/>
          </p:nvSpPr>
          <p:spPr bwMode="auto">
            <a:xfrm>
              <a:off x="2208" y="96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4" name="Line 5"/>
            <p:cNvSpPr>
              <a:spLocks noChangeShapeType="1"/>
            </p:cNvSpPr>
            <p:nvPr/>
          </p:nvSpPr>
          <p:spPr bwMode="auto">
            <a:xfrm>
              <a:off x="2640" y="96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5" name="Oval 6"/>
            <p:cNvSpPr>
              <a:spLocks noChangeArrowheads="1"/>
            </p:cNvSpPr>
            <p:nvPr/>
          </p:nvSpPr>
          <p:spPr bwMode="auto">
            <a:xfrm>
              <a:off x="2208" y="1488"/>
              <a:ext cx="43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66700" y="3897313"/>
            <a:ext cx="677863" cy="1219200"/>
            <a:chOff x="4464" y="1296"/>
            <a:chExt cx="480" cy="912"/>
          </a:xfrm>
        </p:grpSpPr>
        <p:sp>
          <p:nvSpPr>
            <p:cNvPr id="28757" name="AutoShape 8"/>
            <p:cNvSpPr>
              <a:spLocks noChangeArrowheads="1"/>
            </p:cNvSpPr>
            <p:nvPr/>
          </p:nvSpPr>
          <p:spPr bwMode="auto">
            <a:xfrm flipV="1">
              <a:off x="4464" y="1296"/>
              <a:ext cx="480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8" name="Line 9"/>
            <p:cNvSpPr>
              <a:spLocks noChangeShapeType="1"/>
            </p:cNvSpPr>
            <p:nvPr/>
          </p:nvSpPr>
          <p:spPr bwMode="auto">
            <a:xfrm>
              <a:off x="4464" y="129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9" name="Line 10"/>
            <p:cNvSpPr>
              <a:spLocks noChangeShapeType="1"/>
            </p:cNvSpPr>
            <p:nvPr/>
          </p:nvSpPr>
          <p:spPr bwMode="auto">
            <a:xfrm>
              <a:off x="4944" y="129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0" name="AutoShape 11"/>
            <p:cNvSpPr>
              <a:spLocks noChangeArrowheads="1"/>
            </p:cNvSpPr>
            <p:nvPr/>
          </p:nvSpPr>
          <p:spPr bwMode="auto">
            <a:xfrm flipV="1">
              <a:off x="4464" y="2016"/>
              <a:ext cx="480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1" name="Line 12"/>
            <p:cNvSpPr>
              <a:spLocks noChangeShapeType="1"/>
            </p:cNvSpPr>
            <p:nvPr/>
          </p:nvSpPr>
          <p:spPr bwMode="auto">
            <a:xfrm>
              <a:off x="4704" y="147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352550" y="3821113"/>
            <a:ext cx="728663" cy="1276350"/>
            <a:chOff x="3738" y="1008"/>
            <a:chExt cx="486" cy="852"/>
          </a:xfrm>
        </p:grpSpPr>
        <p:sp>
          <p:nvSpPr>
            <p:cNvPr id="28752" name="AutoShape 14"/>
            <p:cNvSpPr>
              <a:spLocks noChangeArrowheads="1"/>
            </p:cNvSpPr>
            <p:nvPr/>
          </p:nvSpPr>
          <p:spPr bwMode="auto">
            <a:xfrm>
              <a:off x="3744" y="1008"/>
              <a:ext cx="480" cy="192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3" name="Line 15"/>
            <p:cNvSpPr>
              <a:spLocks noChangeShapeType="1"/>
            </p:cNvSpPr>
            <p:nvPr/>
          </p:nvSpPr>
          <p:spPr bwMode="auto">
            <a:xfrm>
              <a:off x="3744" y="110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4" name="Line 16"/>
            <p:cNvSpPr>
              <a:spLocks noChangeShapeType="1"/>
            </p:cNvSpPr>
            <p:nvPr/>
          </p:nvSpPr>
          <p:spPr bwMode="auto">
            <a:xfrm>
              <a:off x="4212" y="110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5" name="AutoShape 17"/>
            <p:cNvSpPr>
              <a:spLocks noChangeArrowheads="1"/>
            </p:cNvSpPr>
            <p:nvPr/>
          </p:nvSpPr>
          <p:spPr bwMode="auto">
            <a:xfrm>
              <a:off x="3738" y="1662"/>
              <a:ext cx="480" cy="192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6" name="Line 18"/>
            <p:cNvSpPr>
              <a:spLocks noChangeShapeType="1"/>
            </p:cNvSpPr>
            <p:nvPr/>
          </p:nvSpPr>
          <p:spPr bwMode="auto">
            <a:xfrm>
              <a:off x="3984" y="118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476500" y="3803650"/>
            <a:ext cx="612775" cy="1295400"/>
            <a:chOff x="1056" y="1104"/>
            <a:chExt cx="432" cy="912"/>
          </a:xfrm>
        </p:grpSpPr>
        <p:sp>
          <p:nvSpPr>
            <p:cNvPr id="28746" name="AutoShape 20"/>
            <p:cNvSpPr>
              <a:spLocks noChangeArrowheads="1"/>
            </p:cNvSpPr>
            <p:nvPr/>
          </p:nvSpPr>
          <p:spPr bwMode="auto">
            <a:xfrm>
              <a:off x="1056" y="1104"/>
              <a:ext cx="432" cy="192"/>
            </a:xfrm>
            <a:prstGeom prst="pentag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Line 21"/>
            <p:cNvSpPr>
              <a:spLocks noChangeShapeType="1"/>
            </p:cNvSpPr>
            <p:nvPr/>
          </p:nvSpPr>
          <p:spPr bwMode="auto">
            <a:xfrm>
              <a:off x="1056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Line 22"/>
            <p:cNvSpPr>
              <a:spLocks noChangeShapeType="1"/>
            </p:cNvSpPr>
            <p:nvPr/>
          </p:nvSpPr>
          <p:spPr bwMode="auto">
            <a:xfrm>
              <a:off x="148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AutoShape 23"/>
            <p:cNvSpPr>
              <a:spLocks noChangeArrowheads="1"/>
            </p:cNvSpPr>
            <p:nvPr/>
          </p:nvSpPr>
          <p:spPr bwMode="auto">
            <a:xfrm>
              <a:off x="1056" y="1824"/>
              <a:ext cx="432" cy="192"/>
            </a:xfrm>
            <a:prstGeom prst="pentag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0" name="Line 24"/>
            <p:cNvSpPr>
              <a:spLocks noChangeShapeType="1"/>
            </p:cNvSpPr>
            <p:nvPr/>
          </p:nvSpPr>
          <p:spPr bwMode="auto">
            <a:xfrm>
              <a:off x="1392" y="129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Line 25"/>
            <p:cNvSpPr>
              <a:spLocks noChangeShapeType="1"/>
            </p:cNvSpPr>
            <p:nvPr/>
          </p:nvSpPr>
          <p:spPr bwMode="auto">
            <a:xfrm>
              <a:off x="1152" y="129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619500" y="3873500"/>
            <a:ext cx="685800" cy="1219200"/>
            <a:chOff x="5088" y="1248"/>
            <a:chExt cx="432" cy="768"/>
          </a:xfrm>
        </p:grpSpPr>
        <p:sp>
          <p:nvSpPr>
            <p:cNvPr id="28740" name="AutoShape 27"/>
            <p:cNvSpPr>
              <a:spLocks noChangeArrowheads="1"/>
            </p:cNvSpPr>
            <p:nvPr/>
          </p:nvSpPr>
          <p:spPr bwMode="auto">
            <a:xfrm>
              <a:off x="5088" y="1248"/>
              <a:ext cx="432" cy="144"/>
            </a:xfrm>
            <a:prstGeom prst="hexagon">
              <a:avLst>
                <a:gd name="adj" fmla="val 7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1" name="AutoShape 28"/>
            <p:cNvSpPr>
              <a:spLocks noChangeArrowheads="1"/>
            </p:cNvSpPr>
            <p:nvPr/>
          </p:nvSpPr>
          <p:spPr bwMode="auto">
            <a:xfrm>
              <a:off x="5088" y="1872"/>
              <a:ext cx="432" cy="144"/>
            </a:xfrm>
            <a:prstGeom prst="hexagon">
              <a:avLst>
                <a:gd name="adj" fmla="val 7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2" name="Line 29"/>
            <p:cNvSpPr>
              <a:spLocks noChangeShapeType="1"/>
            </p:cNvSpPr>
            <p:nvPr/>
          </p:nvSpPr>
          <p:spPr bwMode="auto">
            <a:xfrm>
              <a:off x="5088" y="132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3" name="Line 30"/>
            <p:cNvSpPr>
              <a:spLocks noChangeShapeType="1"/>
            </p:cNvSpPr>
            <p:nvPr/>
          </p:nvSpPr>
          <p:spPr bwMode="auto">
            <a:xfrm>
              <a:off x="5190" y="13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4" name="Line 31"/>
            <p:cNvSpPr>
              <a:spLocks noChangeShapeType="1"/>
            </p:cNvSpPr>
            <p:nvPr/>
          </p:nvSpPr>
          <p:spPr bwMode="auto">
            <a:xfrm>
              <a:off x="5520" y="132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5" name="Line 32"/>
            <p:cNvSpPr>
              <a:spLocks noChangeShapeType="1"/>
            </p:cNvSpPr>
            <p:nvPr/>
          </p:nvSpPr>
          <p:spPr bwMode="auto">
            <a:xfrm>
              <a:off x="5424" y="13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7169" name="Line 33"/>
          <p:cNvSpPr>
            <a:spLocks noChangeShapeType="1"/>
          </p:cNvSpPr>
          <p:nvPr/>
        </p:nvSpPr>
        <p:spPr bwMode="auto">
          <a:xfrm>
            <a:off x="76200" y="5105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70" name="AutoShape 34"/>
          <p:cNvSpPr>
            <a:spLocks noChangeArrowheads="1"/>
          </p:cNvSpPr>
          <p:nvPr/>
        </p:nvSpPr>
        <p:spPr bwMode="auto">
          <a:xfrm>
            <a:off x="2209800" y="5715000"/>
            <a:ext cx="914400" cy="9144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511925" y="2209800"/>
            <a:ext cx="685800" cy="1219200"/>
            <a:chOff x="3024" y="912"/>
            <a:chExt cx="432" cy="768"/>
          </a:xfrm>
        </p:grpSpPr>
        <p:sp>
          <p:nvSpPr>
            <p:cNvPr id="28737" name="Oval 36"/>
            <p:cNvSpPr>
              <a:spLocks noChangeArrowheads="1"/>
            </p:cNvSpPr>
            <p:nvPr/>
          </p:nvSpPr>
          <p:spPr bwMode="auto">
            <a:xfrm>
              <a:off x="3024" y="1488"/>
              <a:ext cx="43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8" name="Line 37"/>
            <p:cNvSpPr>
              <a:spLocks noChangeShapeType="1"/>
            </p:cNvSpPr>
            <p:nvPr/>
          </p:nvSpPr>
          <p:spPr bwMode="auto">
            <a:xfrm flipH="1">
              <a:off x="3024" y="912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Line 38"/>
            <p:cNvSpPr>
              <a:spLocks noChangeShapeType="1"/>
            </p:cNvSpPr>
            <p:nvPr/>
          </p:nvSpPr>
          <p:spPr bwMode="auto">
            <a:xfrm rot="19437180" flipH="1">
              <a:off x="3240" y="912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4953000" y="4059238"/>
            <a:ext cx="762000" cy="1066800"/>
            <a:chOff x="3552" y="1776"/>
            <a:chExt cx="480" cy="672"/>
          </a:xfrm>
        </p:grpSpPr>
        <p:sp>
          <p:nvSpPr>
            <p:cNvPr id="28733" name="Line 40"/>
            <p:cNvSpPr>
              <a:spLocks noChangeShapeType="1"/>
            </p:cNvSpPr>
            <p:nvPr/>
          </p:nvSpPr>
          <p:spPr bwMode="auto">
            <a:xfrm flipH="1">
              <a:off x="3552" y="1788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4" name="Line 41"/>
            <p:cNvSpPr>
              <a:spLocks noChangeShapeType="1"/>
            </p:cNvSpPr>
            <p:nvPr/>
          </p:nvSpPr>
          <p:spPr bwMode="auto">
            <a:xfrm>
              <a:off x="3792" y="1788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5" name="AutoShape 42"/>
            <p:cNvSpPr>
              <a:spLocks noChangeArrowheads="1"/>
            </p:cNvSpPr>
            <p:nvPr/>
          </p:nvSpPr>
          <p:spPr bwMode="auto">
            <a:xfrm flipV="1">
              <a:off x="3552" y="2316"/>
              <a:ext cx="480" cy="1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6" name="Line 43"/>
            <p:cNvSpPr>
              <a:spLocks noChangeShapeType="1"/>
            </p:cNvSpPr>
            <p:nvPr/>
          </p:nvSpPr>
          <p:spPr bwMode="auto">
            <a:xfrm>
              <a:off x="3792" y="177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7010400" y="4048125"/>
            <a:ext cx="685800" cy="1066800"/>
            <a:chOff x="1584" y="1440"/>
            <a:chExt cx="432" cy="672"/>
          </a:xfrm>
        </p:grpSpPr>
        <p:sp>
          <p:nvSpPr>
            <p:cNvPr id="28727" name="Line 45"/>
            <p:cNvSpPr>
              <a:spLocks noChangeShapeType="1"/>
            </p:cNvSpPr>
            <p:nvPr/>
          </p:nvSpPr>
          <p:spPr bwMode="auto">
            <a:xfrm flipH="1">
              <a:off x="1584" y="1440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Line 46"/>
            <p:cNvSpPr>
              <a:spLocks noChangeShapeType="1"/>
            </p:cNvSpPr>
            <p:nvPr/>
          </p:nvSpPr>
          <p:spPr bwMode="auto">
            <a:xfrm>
              <a:off x="1776" y="1440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9" name="AutoShape 47"/>
            <p:cNvSpPr>
              <a:spLocks noChangeArrowheads="1"/>
            </p:cNvSpPr>
            <p:nvPr/>
          </p:nvSpPr>
          <p:spPr bwMode="auto">
            <a:xfrm>
              <a:off x="1584" y="1920"/>
              <a:ext cx="432" cy="192"/>
            </a:xfrm>
            <a:prstGeom prst="pentag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Line 48"/>
            <p:cNvSpPr>
              <a:spLocks noChangeShapeType="1"/>
            </p:cNvSpPr>
            <p:nvPr/>
          </p:nvSpPr>
          <p:spPr bwMode="auto">
            <a:xfrm>
              <a:off x="1776" y="1440"/>
              <a:ext cx="14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Line 49"/>
            <p:cNvSpPr>
              <a:spLocks noChangeShapeType="1"/>
            </p:cNvSpPr>
            <p:nvPr/>
          </p:nvSpPr>
          <p:spPr bwMode="auto">
            <a:xfrm flipH="1">
              <a:off x="1680" y="1440"/>
              <a:ext cx="9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2" name="Line 50"/>
            <p:cNvSpPr>
              <a:spLocks noChangeShapeType="1"/>
            </p:cNvSpPr>
            <p:nvPr/>
          </p:nvSpPr>
          <p:spPr bwMode="auto">
            <a:xfrm>
              <a:off x="1776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8039100" y="4041775"/>
            <a:ext cx="800100" cy="1066800"/>
            <a:chOff x="3840" y="2688"/>
            <a:chExt cx="432" cy="576"/>
          </a:xfrm>
        </p:grpSpPr>
        <p:sp>
          <p:nvSpPr>
            <p:cNvPr id="28722" name="AutoShape 52"/>
            <p:cNvSpPr>
              <a:spLocks noChangeArrowheads="1"/>
            </p:cNvSpPr>
            <p:nvPr/>
          </p:nvSpPr>
          <p:spPr bwMode="auto">
            <a:xfrm>
              <a:off x="3840" y="3120"/>
              <a:ext cx="432" cy="144"/>
            </a:xfrm>
            <a:prstGeom prst="hexagon">
              <a:avLst>
                <a:gd name="adj" fmla="val 7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Line 53"/>
            <p:cNvSpPr>
              <a:spLocks noChangeShapeType="1"/>
            </p:cNvSpPr>
            <p:nvPr/>
          </p:nvSpPr>
          <p:spPr bwMode="auto">
            <a:xfrm flipH="1">
              <a:off x="3840" y="2688"/>
              <a:ext cx="192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Line 54"/>
            <p:cNvSpPr>
              <a:spLocks noChangeShapeType="1"/>
            </p:cNvSpPr>
            <p:nvPr/>
          </p:nvSpPr>
          <p:spPr bwMode="auto">
            <a:xfrm flipH="1">
              <a:off x="3942" y="2688"/>
              <a:ext cx="9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5" name="Line 55"/>
            <p:cNvSpPr>
              <a:spLocks noChangeShapeType="1"/>
            </p:cNvSpPr>
            <p:nvPr/>
          </p:nvSpPr>
          <p:spPr bwMode="auto">
            <a:xfrm>
              <a:off x="4032" y="2688"/>
              <a:ext cx="24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Line 56"/>
            <p:cNvSpPr>
              <a:spLocks noChangeShapeType="1"/>
            </p:cNvSpPr>
            <p:nvPr/>
          </p:nvSpPr>
          <p:spPr bwMode="auto">
            <a:xfrm>
              <a:off x="4032" y="2688"/>
              <a:ext cx="14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7193" name="Line 57"/>
          <p:cNvSpPr>
            <a:spLocks noChangeShapeType="1"/>
          </p:cNvSpPr>
          <p:nvPr/>
        </p:nvSpPr>
        <p:spPr bwMode="auto">
          <a:xfrm>
            <a:off x="5283200" y="5114925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6553200" y="5619750"/>
            <a:ext cx="990600" cy="914400"/>
            <a:chOff x="4128" y="3216"/>
            <a:chExt cx="624" cy="528"/>
          </a:xfrm>
        </p:grpSpPr>
        <p:sp>
          <p:nvSpPr>
            <p:cNvPr id="28718" name="AutoShape 59"/>
            <p:cNvSpPr>
              <a:spLocks noChangeArrowheads="1"/>
            </p:cNvSpPr>
            <p:nvPr/>
          </p:nvSpPr>
          <p:spPr bwMode="auto">
            <a:xfrm flipV="1">
              <a:off x="4128" y="3504"/>
              <a:ext cx="624" cy="240"/>
            </a:xfrm>
            <a:prstGeom prst="triangle">
              <a:avLst>
                <a:gd name="adj" fmla="val 5544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Line 60"/>
            <p:cNvSpPr>
              <a:spLocks noChangeShapeType="1"/>
            </p:cNvSpPr>
            <p:nvPr/>
          </p:nvSpPr>
          <p:spPr bwMode="auto">
            <a:xfrm flipV="1">
              <a:off x="4128" y="3216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Line 61"/>
            <p:cNvSpPr>
              <a:spLocks noChangeShapeType="1"/>
            </p:cNvSpPr>
            <p:nvPr/>
          </p:nvSpPr>
          <p:spPr bwMode="auto">
            <a:xfrm>
              <a:off x="4464" y="32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Line 62"/>
            <p:cNvSpPr>
              <a:spLocks noChangeShapeType="1"/>
            </p:cNvSpPr>
            <p:nvPr/>
          </p:nvSpPr>
          <p:spPr bwMode="auto">
            <a:xfrm>
              <a:off x="4464" y="32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6019800" y="4095750"/>
            <a:ext cx="679450" cy="1011238"/>
            <a:chOff x="3926" y="2016"/>
            <a:chExt cx="428" cy="637"/>
          </a:xfrm>
        </p:grpSpPr>
        <p:sp>
          <p:nvSpPr>
            <p:cNvPr id="28714" name="Line 64"/>
            <p:cNvSpPr>
              <a:spLocks noChangeShapeType="1"/>
            </p:cNvSpPr>
            <p:nvPr/>
          </p:nvSpPr>
          <p:spPr bwMode="auto">
            <a:xfrm flipH="1">
              <a:off x="3931" y="2016"/>
              <a:ext cx="209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Line 65"/>
            <p:cNvSpPr>
              <a:spLocks noChangeShapeType="1"/>
            </p:cNvSpPr>
            <p:nvPr/>
          </p:nvSpPr>
          <p:spPr bwMode="auto">
            <a:xfrm>
              <a:off x="4140" y="2016"/>
              <a:ext cx="209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AutoShape 66"/>
            <p:cNvSpPr>
              <a:spLocks noChangeArrowheads="1"/>
            </p:cNvSpPr>
            <p:nvPr/>
          </p:nvSpPr>
          <p:spPr bwMode="auto">
            <a:xfrm>
              <a:off x="3926" y="2481"/>
              <a:ext cx="428" cy="172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Line 67"/>
            <p:cNvSpPr>
              <a:spLocks noChangeShapeType="1"/>
            </p:cNvSpPr>
            <p:nvPr/>
          </p:nvSpPr>
          <p:spPr bwMode="auto">
            <a:xfrm>
              <a:off x="4140" y="20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7204" name="Text Box 68"/>
          <p:cNvSpPr txBox="1">
            <a:spLocks noChangeArrowheads="1"/>
          </p:cNvSpPr>
          <p:nvPr/>
        </p:nvSpPr>
        <p:spPr bwMode="auto">
          <a:xfrm>
            <a:off x="3810000" y="141288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>
                <a:latin typeface="Arial Black" pitchFamily="34" charset="0"/>
              </a:rPr>
              <a:t>SOLIDS</a:t>
            </a:r>
          </a:p>
        </p:txBody>
      </p:sp>
      <p:sp>
        <p:nvSpPr>
          <p:cNvPr id="347205" name="Text Box 69"/>
          <p:cNvSpPr txBox="1">
            <a:spLocks noChangeArrowheads="1"/>
          </p:cNvSpPr>
          <p:nvPr/>
        </p:nvSpPr>
        <p:spPr bwMode="auto">
          <a:xfrm>
            <a:off x="766763" y="492125"/>
            <a:ext cx="7885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000" b="0">
                <a:latin typeface="Arial" charset="0"/>
              </a:rPr>
              <a:t>To understand and remember various solids in this subject properly, </a:t>
            </a:r>
          </a:p>
          <a:p>
            <a:pPr algn="ctr" eaLnBrk="1" hangingPunct="1"/>
            <a:r>
              <a:rPr lang="en-US" sz="2000" b="0">
                <a:latin typeface="Arial" charset="0"/>
              </a:rPr>
              <a:t>those are classified &amp; arranged in to two major groups.</a:t>
            </a:r>
          </a:p>
        </p:txBody>
      </p:sp>
      <p:sp>
        <p:nvSpPr>
          <p:cNvPr id="347206" name="Text Box 70"/>
          <p:cNvSpPr txBox="1">
            <a:spLocks noChangeArrowheads="1"/>
          </p:cNvSpPr>
          <p:nvPr/>
        </p:nvSpPr>
        <p:spPr bwMode="auto">
          <a:xfrm>
            <a:off x="304800" y="1149350"/>
            <a:ext cx="3987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400" b="0">
                <a:latin typeface="Benguiat Bk BT" pitchFamily="18" charset="0"/>
              </a:rPr>
              <a:t>Group A</a:t>
            </a:r>
          </a:p>
          <a:p>
            <a:pPr algn="ctr" eaLnBrk="1" hangingPunct="1"/>
            <a:r>
              <a:rPr lang="en-US" sz="1800" b="0">
                <a:latin typeface="Times New Roman" pitchFamily="18" charset="0"/>
              </a:rPr>
              <a:t>Solids having top and base of same shape</a:t>
            </a:r>
          </a:p>
        </p:txBody>
      </p:sp>
      <p:sp>
        <p:nvSpPr>
          <p:cNvPr id="347207" name="Line 71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208" name="Line 72"/>
          <p:cNvSpPr>
            <a:spLocks noChangeShapeType="1"/>
          </p:cNvSpPr>
          <p:nvPr/>
        </p:nvSpPr>
        <p:spPr bwMode="auto">
          <a:xfrm>
            <a:off x="0" y="21224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209" name="Text Box 73"/>
          <p:cNvSpPr txBox="1">
            <a:spLocks noChangeArrowheads="1"/>
          </p:cNvSpPr>
          <p:nvPr/>
        </p:nvSpPr>
        <p:spPr bwMode="auto">
          <a:xfrm>
            <a:off x="533400" y="2438400"/>
            <a:ext cx="126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</a:rPr>
              <a:t>Cylinder</a:t>
            </a:r>
          </a:p>
        </p:txBody>
      </p:sp>
      <p:sp>
        <p:nvSpPr>
          <p:cNvPr id="347210" name="Text Box 74"/>
          <p:cNvSpPr txBox="1">
            <a:spLocks noChangeArrowheads="1"/>
          </p:cNvSpPr>
          <p:nvPr/>
        </p:nvSpPr>
        <p:spPr bwMode="auto">
          <a:xfrm>
            <a:off x="1752600" y="34290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</a:rPr>
              <a:t>Prisms</a:t>
            </a:r>
          </a:p>
        </p:txBody>
      </p:sp>
      <p:sp>
        <p:nvSpPr>
          <p:cNvPr id="347211" name="Text Box 75"/>
          <p:cNvSpPr txBox="1">
            <a:spLocks noChangeArrowheads="1"/>
          </p:cNvSpPr>
          <p:nvPr/>
        </p:nvSpPr>
        <p:spPr bwMode="auto">
          <a:xfrm>
            <a:off x="76200" y="5053013"/>
            <a:ext cx="453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Triangular     Square     Pentagonal   Hexagonal</a:t>
            </a:r>
          </a:p>
        </p:txBody>
      </p:sp>
      <p:sp>
        <p:nvSpPr>
          <p:cNvPr id="347212" name="Text Box 76"/>
          <p:cNvSpPr txBox="1">
            <a:spLocks noChangeArrowheads="1"/>
          </p:cNvSpPr>
          <p:nvPr/>
        </p:nvSpPr>
        <p:spPr bwMode="auto">
          <a:xfrm>
            <a:off x="636588" y="5715000"/>
            <a:ext cx="735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i="1">
                <a:latin typeface="Times New Roman" pitchFamily="18" charset="0"/>
              </a:rPr>
              <a:t>Cube</a:t>
            </a:r>
          </a:p>
        </p:txBody>
      </p:sp>
      <p:sp>
        <p:nvSpPr>
          <p:cNvPr id="347213" name="Text Box 77"/>
          <p:cNvSpPr txBox="1">
            <a:spLocks noChangeArrowheads="1"/>
          </p:cNvSpPr>
          <p:nvPr/>
        </p:nvSpPr>
        <p:spPr bwMode="auto">
          <a:xfrm>
            <a:off x="4686300" y="5056188"/>
            <a:ext cx="453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Triangular     Square     Pentagonal   Hexagonal</a:t>
            </a:r>
          </a:p>
        </p:txBody>
      </p:sp>
      <p:sp>
        <p:nvSpPr>
          <p:cNvPr id="347214" name="Text Box 78"/>
          <p:cNvSpPr txBox="1">
            <a:spLocks noChangeArrowheads="1"/>
          </p:cNvSpPr>
          <p:nvPr/>
        </p:nvSpPr>
        <p:spPr bwMode="auto">
          <a:xfrm>
            <a:off x="5638800" y="2514600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</a:rPr>
              <a:t>Cone</a:t>
            </a:r>
          </a:p>
        </p:txBody>
      </p:sp>
      <p:sp>
        <p:nvSpPr>
          <p:cNvPr id="347215" name="Text Box 79"/>
          <p:cNvSpPr txBox="1">
            <a:spLocks noChangeArrowheads="1"/>
          </p:cNvSpPr>
          <p:nvPr/>
        </p:nvSpPr>
        <p:spPr bwMode="auto">
          <a:xfrm>
            <a:off x="4953000" y="5745163"/>
            <a:ext cx="1495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i="1">
                <a:latin typeface="Times New Roman" pitchFamily="18" charset="0"/>
              </a:rPr>
              <a:t>Tetrahedron</a:t>
            </a:r>
          </a:p>
        </p:txBody>
      </p:sp>
      <p:sp>
        <p:nvSpPr>
          <p:cNvPr id="347216" name="Text Box 80"/>
          <p:cNvSpPr txBox="1">
            <a:spLocks noChangeArrowheads="1"/>
          </p:cNvSpPr>
          <p:nvPr/>
        </p:nvSpPr>
        <p:spPr bwMode="auto">
          <a:xfrm>
            <a:off x="6248400" y="35782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</a:rPr>
              <a:t>Pyramids</a:t>
            </a:r>
          </a:p>
        </p:txBody>
      </p:sp>
      <p:sp>
        <p:nvSpPr>
          <p:cNvPr id="347217" name="Text Box 81"/>
          <p:cNvSpPr txBox="1">
            <a:spLocks noChangeArrowheads="1"/>
          </p:cNvSpPr>
          <p:nvPr/>
        </p:nvSpPr>
        <p:spPr bwMode="auto">
          <a:xfrm>
            <a:off x="287338" y="5997575"/>
            <a:ext cx="1608137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b="0">
                <a:latin typeface="Times New Roman" pitchFamily="18" charset="0"/>
              </a:rPr>
              <a:t>( A solid having </a:t>
            </a:r>
          </a:p>
          <a:p>
            <a:pPr algn="ctr" eaLnBrk="1" hangingPunct="1"/>
            <a:r>
              <a:rPr lang="en-US" b="0">
                <a:latin typeface="Times New Roman" pitchFamily="18" charset="0"/>
              </a:rPr>
              <a:t>six </a:t>
            </a:r>
            <a:r>
              <a:rPr lang="en-US" sz="1800" b="0">
                <a:latin typeface="Times New Roman" pitchFamily="18" charset="0"/>
              </a:rPr>
              <a:t>square</a:t>
            </a:r>
            <a:r>
              <a:rPr lang="en-US" b="0">
                <a:latin typeface="Times New Roman" pitchFamily="18" charset="0"/>
              </a:rPr>
              <a:t> faces)</a:t>
            </a:r>
          </a:p>
        </p:txBody>
      </p:sp>
      <p:sp>
        <p:nvSpPr>
          <p:cNvPr id="347218" name="Text Box 82"/>
          <p:cNvSpPr txBox="1">
            <a:spLocks noChangeArrowheads="1"/>
          </p:cNvSpPr>
          <p:nvPr/>
        </p:nvSpPr>
        <p:spPr bwMode="auto">
          <a:xfrm>
            <a:off x="4816475" y="6054725"/>
            <a:ext cx="209708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b="0">
                <a:latin typeface="Times New Roman" pitchFamily="18" charset="0"/>
              </a:rPr>
              <a:t>( A solid having </a:t>
            </a:r>
          </a:p>
          <a:p>
            <a:pPr algn="ctr" eaLnBrk="1" hangingPunct="1"/>
            <a:r>
              <a:rPr lang="en-US" b="0">
                <a:latin typeface="Times New Roman" pitchFamily="18" charset="0"/>
              </a:rPr>
              <a:t>Four </a:t>
            </a:r>
            <a:r>
              <a:rPr lang="en-US" sz="1800" b="0">
                <a:latin typeface="Times New Roman" pitchFamily="18" charset="0"/>
              </a:rPr>
              <a:t>triangular</a:t>
            </a:r>
            <a:r>
              <a:rPr lang="en-US" b="0">
                <a:latin typeface="Times New Roman" pitchFamily="18" charset="0"/>
              </a:rPr>
              <a:t>  faces)</a:t>
            </a:r>
          </a:p>
        </p:txBody>
      </p: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4953000" y="1147763"/>
            <a:ext cx="3568700" cy="974725"/>
            <a:chOff x="3120" y="723"/>
            <a:chExt cx="2248" cy="614"/>
          </a:xfrm>
        </p:grpSpPr>
        <p:sp>
          <p:nvSpPr>
            <p:cNvPr id="28712" name="Text Box 84"/>
            <p:cNvSpPr txBox="1">
              <a:spLocks noChangeArrowheads="1"/>
            </p:cNvSpPr>
            <p:nvPr/>
          </p:nvSpPr>
          <p:spPr bwMode="auto">
            <a:xfrm>
              <a:off x="3160" y="723"/>
              <a:ext cx="20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2400" b="0">
                  <a:latin typeface="Benguiat Bk BT" pitchFamily="18" charset="0"/>
                </a:rPr>
                <a:t>Group B</a:t>
              </a:r>
            </a:p>
            <a:p>
              <a:pPr algn="ctr" eaLnBrk="1" hangingPunct="1"/>
              <a:r>
                <a:rPr lang="en-US" sz="1800" b="0">
                  <a:latin typeface="Times New Roman" pitchFamily="18" charset="0"/>
                </a:rPr>
                <a:t>Solids having base of some shape </a:t>
              </a:r>
            </a:p>
          </p:txBody>
        </p:sp>
        <p:sp>
          <p:nvSpPr>
            <p:cNvPr id="28713" name="Text Box 85"/>
            <p:cNvSpPr txBox="1">
              <a:spLocks noChangeArrowheads="1"/>
            </p:cNvSpPr>
            <p:nvPr/>
          </p:nvSpPr>
          <p:spPr bwMode="auto">
            <a:xfrm>
              <a:off x="3120" y="1049"/>
              <a:ext cx="2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 b="0">
                  <a:latin typeface="Times New Roman" pitchFamily="18" charset="0"/>
                </a:rPr>
                <a:t>and just a point as a top, called apex</a:t>
              </a:r>
              <a:r>
                <a:rPr lang="en-US" sz="2400" b="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28704" name="Rectangle 8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pSp>
        <p:nvGrpSpPr>
          <p:cNvPr id="28705" name="Group 96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8706" name="AutoShape 89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AutoShape 9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AutoShape 9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AutoShape 9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AutoShape 9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AutoShape 9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4910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4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34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4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4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4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4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34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4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34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34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34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34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4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4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4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4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4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4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300" fill="hold"/>
                                        <p:tgtEl>
                                          <p:spTgt spid="34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00" fill="hold"/>
                                        <p:tgtEl>
                                          <p:spTgt spid="34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00" fill="hold"/>
                                        <p:tgtEl>
                                          <p:spTgt spid="34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00" fill="hold"/>
                                        <p:tgtEl>
                                          <p:spTgt spid="34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4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4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4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4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4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4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69" grpId="0" animBg="1"/>
      <p:bldP spid="347170" grpId="0" animBg="1"/>
      <p:bldP spid="347193" grpId="0" animBg="1"/>
      <p:bldP spid="347204" grpId="0" autoUpdateAnimBg="0"/>
      <p:bldP spid="347205" grpId="0" autoUpdateAnimBg="0"/>
      <p:bldP spid="347206" grpId="0" autoUpdateAnimBg="0"/>
      <p:bldP spid="347207" grpId="0" animBg="1"/>
      <p:bldP spid="347208" grpId="0" animBg="1"/>
      <p:bldP spid="347209" grpId="0" autoUpdateAnimBg="0"/>
      <p:bldP spid="347210" grpId="0" autoUpdateAnimBg="0"/>
      <p:bldP spid="347211" grpId="0" autoUpdateAnimBg="0"/>
      <p:bldP spid="347212" grpId="0" autoUpdateAnimBg="0"/>
      <p:bldP spid="347213" grpId="0" autoUpdateAnimBg="0"/>
      <p:bldP spid="347214" grpId="0" autoUpdateAnimBg="0"/>
      <p:bldP spid="347215" grpId="0" autoUpdateAnimBg="0"/>
      <p:bldP spid="347216" grpId="0" autoUpdateAnimBg="0"/>
      <p:bldP spid="347217" grpId="0" autoUpdateAnimBg="0"/>
      <p:bldP spid="34721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3609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64213" y="2058988"/>
            <a:ext cx="754062" cy="1423987"/>
            <a:chOff x="2208" y="864"/>
            <a:chExt cx="432" cy="816"/>
          </a:xfrm>
        </p:grpSpPr>
        <p:sp>
          <p:nvSpPr>
            <p:cNvPr id="29815" name="Oval 3"/>
            <p:cNvSpPr>
              <a:spLocks noChangeArrowheads="1"/>
            </p:cNvSpPr>
            <p:nvPr/>
          </p:nvSpPr>
          <p:spPr bwMode="auto">
            <a:xfrm>
              <a:off x="2208" y="864"/>
              <a:ext cx="43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Line 4"/>
            <p:cNvSpPr>
              <a:spLocks noChangeShapeType="1"/>
            </p:cNvSpPr>
            <p:nvPr/>
          </p:nvSpPr>
          <p:spPr bwMode="auto">
            <a:xfrm>
              <a:off x="2208" y="960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17" name="Line 5"/>
            <p:cNvSpPr>
              <a:spLocks noChangeShapeType="1"/>
            </p:cNvSpPr>
            <p:nvPr/>
          </p:nvSpPr>
          <p:spPr bwMode="auto">
            <a:xfrm>
              <a:off x="2640" y="960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18" name="Oval 6"/>
            <p:cNvSpPr>
              <a:spLocks noChangeArrowheads="1"/>
            </p:cNvSpPr>
            <p:nvPr/>
          </p:nvSpPr>
          <p:spPr bwMode="auto">
            <a:xfrm>
              <a:off x="2208" y="1488"/>
              <a:ext cx="43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421563" y="1982788"/>
            <a:ext cx="857250" cy="1524000"/>
            <a:chOff x="3024" y="912"/>
            <a:chExt cx="432" cy="768"/>
          </a:xfrm>
        </p:grpSpPr>
        <p:sp>
          <p:nvSpPr>
            <p:cNvPr id="29812" name="Oval 8"/>
            <p:cNvSpPr>
              <a:spLocks noChangeArrowheads="1"/>
            </p:cNvSpPr>
            <p:nvPr/>
          </p:nvSpPr>
          <p:spPr bwMode="auto">
            <a:xfrm>
              <a:off x="3024" y="1488"/>
              <a:ext cx="43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3" name="Line 9"/>
            <p:cNvSpPr>
              <a:spLocks noChangeShapeType="1"/>
            </p:cNvSpPr>
            <p:nvPr/>
          </p:nvSpPr>
          <p:spPr bwMode="auto">
            <a:xfrm flipH="1">
              <a:off x="3024" y="912"/>
              <a:ext cx="192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14" name="Line 10"/>
            <p:cNvSpPr>
              <a:spLocks noChangeShapeType="1"/>
            </p:cNvSpPr>
            <p:nvPr/>
          </p:nvSpPr>
          <p:spPr bwMode="auto">
            <a:xfrm rot="19437180" flipH="1">
              <a:off x="3240" y="912"/>
              <a:ext cx="192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52800" y="2116138"/>
            <a:ext cx="919163" cy="1397000"/>
            <a:chOff x="1982" y="1476"/>
            <a:chExt cx="579" cy="880"/>
          </a:xfrm>
        </p:grpSpPr>
        <p:sp>
          <p:nvSpPr>
            <p:cNvPr id="29808" name="Line 12"/>
            <p:cNvSpPr>
              <a:spLocks noChangeShapeType="1"/>
            </p:cNvSpPr>
            <p:nvPr/>
          </p:nvSpPr>
          <p:spPr bwMode="auto">
            <a:xfrm flipH="1">
              <a:off x="1989" y="1476"/>
              <a:ext cx="283" cy="7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9" name="Line 13"/>
            <p:cNvSpPr>
              <a:spLocks noChangeShapeType="1"/>
            </p:cNvSpPr>
            <p:nvPr/>
          </p:nvSpPr>
          <p:spPr bwMode="auto">
            <a:xfrm>
              <a:off x="2272" y="1476"/>
              <a:ext cx="282" cy="7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10" name="AutoShape 14"/>
            <p:cNvSpPr>
              <a:spLocks noChangeArrowheads="1"/>
            </p:cNvSpPr>
            <p:nvPr/>
          </p:nvSpPr>
          <p:spPr bwMode="auto">
            <a:xfrm>
              <a:off x="1982" y="2123"/>
              <a:ext cx="579" cy="233"/>
            </a:xfrm>
            <a:prstGeom prst="diamond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1" name="Line 15"/>
            <p:cNvSpPr>
              <a:spLocks noChangeShapeType="1"/>
            </p:cNvSpPr>
            <p:nvPr/>
          </p:nvSpPr>
          <p:spPr bwMode="auto">
            <a:xfrm flipH="1">
              <a:off x="2274" y="1488"/>
              <a:ext cx="2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200" name="Text Box 16"/>
          <p:cNvSpPr txBox="1">
            <a:spLocks noChangeArrowheads="1"/>
          </p:cNvSpPr>
          <p:nvPr/>
        </p:nvSpPr>
        <p:spPr bwMode="auto">
          <a:xfrm>
            <a:off x="3184525" y="142875"/>
            <a:ext cx="1489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</a:rPr>
              <a:t>SOLIDS</a:t>
            </a:r>
          </a:p>
        </p:txBody>
      </p:sp>
      <p:sp>
        <p:nvSpPr>
          <p:cNvPr id="349201" name="Text Box 17"/>
          <p:cNvSpPr txBox="1">
            <a:spLocks noChangeArrowheads="1"/>
          </p:cNvSpPr>
          <p:nvPr/>
        </p:nvSpPr>
        <p:spPr bwMode="auto">
          <a:xfrm>
            <a:off x="1066800" y="500063"/>
            <a:ext cx="635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0">
                <a:latin typeface="Times New Roman" pitchFamily="18" charset="0"/>
              </a:rPr>
              <a:t>Dimensional parameters of different solids.</a:t>
            </a:r>
          </a:p>
        </p:txBody>
      </p:sp>
      <p:sp>
        <p:nvSpPr>
          <p:cNvPr id="349202" name="Line 18"/>
          <p:cNvSpPr>
            <a:spLocks noChangeShapeType="1"/>
          </p:cNvSpPr>
          <p:nvPr/>
        </p:nvSpPr>
        <p:spPr bwMode="auto">
          <a:xfrm>
            <a:off x="0" y="35067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192213" y="2217738"/>
            <a:ext cx="728662" cy="1285875"/>
            <a:chOff x="624" y="1540"/>
            <a:chExt cx="459" cy="810"/>
          </a:xfrm>
        </p:grpSpPr>
        <p:sp>
          <p:nvSpPr>
            <p:cNvPr id="29803" name="AutoShape 20"/>
            <p:cNvSpPr>
              <a:spLocks noChangeArrowheads="1"/>
            </p:cNvSpPr>
            <p:nvPr/>
          </p:nvSpPr>
          <p:spPr bwMode="auto">
            <a:xfrm>
              <a:off x="630" y="1540"/>
              <a:ext cx="453" cy="181"/>
            </a:xfrm>
            <a:prstGeom prst="diamond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4" name="Line 21"/>
            <p:cNvSpPr>
              <a:spLocks noChangeShapeType="1"/>
            </p:cNvSpPr>
            <p:nvPr/>
          </p:nvSpPr>
          <p:spPr bwMode="auto">
            <a:xfrm>
              <a:off x="630" y="1631"/>
              <a:ext cx="0" cy="6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5" name="Line 22"/>
            <p:cNvSpPr>
              <a:spLocks noChangeShapeType="1"/>
            </p:cNvSpPr>
            <p:nvPr/>
          </p:nvSpPr>
          <p:spPr bwMode="auto">
            <a:xfrm>
              <a:off x="1078" y="1631"/>
              <a:ext cx="0" cy="6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6" name="AutoShape 23"/>
            <p:cNvSpPr>
              <a:spLocks noChangeArrowheads="1"/>
            </p:cNvSpPr>
            <p:nvPr/>
          </p:nvSpPr>
          <p:spPr bwMode="auto">
            <a:xfrm>
              <a:off x="624" y="2169"/>
              <a:ext cx="453" cy="181"/>
            </a:xfrm>
            <a:prstGeom prst="diamond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7" name="Line 24"/>
            <p:cNvSpPr>
              <a:spLocks noChangeShapeType="1"/>
            </p:cNvSpPr>
            <p:nvPr/>
          </p:nvSpPr>
          <p:spPr bwMode="auto">
            <a:xfrm flipV="1">
              <a:off x="855" y="1725"/>
              <a:ext cx="0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209" name="Line 25"/>
          <p:cNvSpPr>
            <a:spLocks noChangeShapeType="1"/>
          </p:cNvSpPr>
          <p:nvPr/>
        </p:nvSpPr>
        <p:spPr bwMode="auto">
          <a:xfrm>
            <a:off x="914400" y="2516188"/>
            <a:ext cx="430213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0" name="Line 26"/>
          <p:cNvSpPr>
            <a:spLocks noChangeShapeType="1"/>
          </p:cNvSpPr>
          <p:nvPr/>
        </p:nvSpPr>
        <p:spPr bwMode="auto">
          <a:xfrm>
            <a:off x="1268413" y="22113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1" name="Line 27"/>
          <p:cNvSpPr>
            <a:spLocks noChangeShapeType="1"/>
          </p:cNvSpPr>
          <p:nvPr/>
        </p:nvSpPr>
        <p:spPr bwMode="auto">
          <a:xfrm>
            <a:off x="963613" y="2982913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2" name="Line 28"/>
          <p:cNvSpPr>
            <a:spLocks noChangeShapeType="1"/>
          </p:cNvSpPr>
          <p:nvPr/>
        </p:nvSpPr>
        <p:spPr bwMode="auto">
          <a:xfrm>
            <a:off x="3424238" y="24399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3" name="Line 29"/>
          <p:cNvSpPr>
            <a:spLocks noChangeShapeType="1"/>
          </p:cNvSpPr>
          <p:nvPr/>
        </p:nvSpPr>
        <p:spPr bwMode="auto">
          <a:xfrm rot="6812104">
            <a:off x="3910013" y="2716213"/>
            <a:ext cx="34290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4" name="Line 30"/>
          <p:cNvSpPr>
            <a:spLocks noChangeShapeType="1"/>
          </p:cNvSpPr>
          <p:nvPr/>
        </p:nvSpPr>
        <p:spPr bwMode="auto">
          <a:xfrm>
            <a:off x="3571875" y="196373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5" name="Line 31"/>
          <p:cNvSpPr>
            <a:spLocks noChangeShapeType="1"/>
          </p:cNvSpPr>
          <p:nvPr/>
        </p:nvSpPr>
        <p:spPr bwMode="auto">
          <a:xfrm>
            <a:off x="4265613" y="3322638"/>
            <a:ext cx="301625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6" name="Line 32"/>
          <p:cNvSpPr>
            <a:spLocks noChangeShapeType="1"/>
          </p:cNvSpPr>
          <p:nvPr/>
        </p:nvSpPr>
        <p:spPr bwMode="auto">
          <a:xfrm rot="3402223" flipV="1">
            <a:off x="3390107" y="3336131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7" name="Line 33"/>
          <p:cNvSpPr>
            <a:spLocks noChangeShapeType="1"/>
          </p:cNvSpPr>
          <p:nvPr/>
        </p:nvSpPr>
        <p:spPr bwMode="auto">
          <a:xfrm>
            <a:off x="3352800" y="29733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8" name="Line 34"/>
          <p:cNvSpPr>
            <a:spLocks noChangeShapeType="1"/>
          </p:cNvSpPr>
          <p:nvPr/>
        </p:nvSpPr>
        <p:spPr bwMode="auto">
          <a:xfrm flipV="1">
            <a:off x="963613" y="33543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9" name="Line 35"/>
          <p:cNvSpPr>
            <a:spLocks noChangeShapeType="1"/>
          </p:cNvSpPr>
          <p:nvPr/>
        </p:nvSpPr>
        <p:spPr bwMode="auto">
          <a:xfrm>
            <a:off x="1725613" y="34305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20" name="Line 36"/>
          <p:cNvSpPr>
            <a:spLocks noChangeShapeType="1"/>
          </p:cNvSpPr>
          <p:nvPr/>
        </p:nvSpPr>
        <p:spPr bwMode="auto">
          <a:xfrm rot="-5400000" flipH="1" flipV="1">
            <a:off x="1576388" y="2924175"/>
            <a:ext cx="509588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21" name="Text Box 37"/>
          <p:cNvSpPr txBox="1">
            <a:spLocks noChangeArrowheads="1"/>
          </p:cNvSpPr>
          <p:nvPr/>
        </p:nvSpPr>
        <p:spPr bwMode="auto">
          <a:xfrm>
            <a:off x="1054100" y="1881188"/>
            <a:ext cx="511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Top</a:t>
            </a:r>
          </a:p>
        </p:txBody>
      </p:sp>
      <p:sp>
        <p:nvSpPr>
          <p:cNvPr id="349222" name="Text Box 38"/>
          <p:cNvSpPr txBox="1">
            <a:spLocks noChangeArrowheads="1"/>
          </p:cNvSpPr>
          <p:nvPr/>
        </p:nvSpPr>
        <p:spPr bwMode="auto">
          <a:xfrm>
            <a:off x="115888" y="2224088"/>
            <a:ext cx="1168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Rectangular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 Face</a:t>
            </a:r>
          </a:p>
        </p:txBody>
      </p:sp>
      <p:sp>
        <p:nvSpPr>
          <p:cNvPr id="349223" name="Text Box 39"/>
          <p:cNvSpPr txBox="1">
            <a:spLocks noChangeArrowheads="1"/>
          </p:cNvSpPr>
          <p:nvPr/>
        </p:nvSpPr>
        <p:spPr bwMode="auto">
          <a:xfrm>
            <a:off x="304800" y="2719388"/>
            <a:ext cx="822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Longer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Edge</a:t>
            </a:r>
          </a:p>
        </p:txBody>
      </p:sp>
      <p:sp>
        <p:nvSpPr>
          <p:cNvPr id="349224" name="Text Box 40"/>
          <p:cNvSpPr txBox="1">
            <a:spLocks noChangeArrowheads="1"/>
          </p:cNvSpPr>
          <p:nvPr/>
        </p:nvSpPr>
        <p:spPr bwMode="auto">
          <a:xfrm>
            <a:off x="1938338" y="2654300"/>
            <a:ext cx="579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Base</a:t>
            </a:r>
          </a:p>
        </p:txBody>
      </p:sp>
      <p:sp>
        <p:nvSpPr>
          <p:cNvPr id="349225" name="Text Box 41"/>
          <p:cNvSpPr txBox="1">
            <a:spLocks noChangeArrowheads="1"/>
          </p:cNvSpPr>
          <p:nvPr/>
        </p:nvSpPr>
        <p:spPr bwMode="auto">
          <a:xfrm>
            <a:off x="1811338" y="3500438"/>
            <a:ext cx="6016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Edge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of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Base</a:t>
            </a:r>
          </a:p>
        </p:txBody>
      </p:sp>
      <p:sp>
        <p:nvSpPr>
          <p:cNvPr id="349226" name="Text Box 42"/>
          <p:cNvSpPr txBox="1">
            <a:spLocks noChangeArrowheads="1"/>
          </p:cNvSpPr>
          <p:nvPr/>
        </p:nvSpPr>
        <p:spPr bwMode="auto">
          <a:xfrm>
            <a:off x="9525" y="3516313"/>
            <a:ext cx="12731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>
                <a:latin typeface="Times New Roman" pitchFamily="18" charset="0"/>
              </a:rPr>
              <a:t>Corner of base</a:t>
            </a:r>
          </a:p>
        </p:txBody>
      </p:sp>
      <p:sp>
        <p:nvSpPr>
          <p:cNvPr id="349227" name="Text Box 43"/>
          <p:cNvSpPr txBox="1">
            <a:spLocks noChangeArrowheads="1"/>
          </p:cNvSpPr>
          <p:nvPr/>
        </p:nvSpPr>
        <p:spPr bwMode="auto">
          <a:xfrm>
            <a:off x="3881438" y="3502025"/>
            <a:ext cx="12731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Times New Roman" pitchFamily="18" charset="0"/>
              </a:rPr>
              <a:t>Corner of base</a:t>
            </a:r>
          </a:p>
        </p:txBody>
      </p:sp>
      <p:sp>
        <p:nvSpPr>
          <p:cNvPr id="349228" name="Text Box 44"/>
          <p:cNvSpPr txBox="1">
            <a:spLocks noChangeArrowheads="1"/>
          </p:cNvSpPr>
          <p:nvPr/>
        </p:nvSpPr>
        <p:spPr bwMode="auto">
          <a:xfrm>
            <a:off x="4114800" y="2430463"/>
            <a:ext cx="1044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Triangular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Face</a:t>
            </a:r>
          </a:p>
        </p:txBody>
      </p:sp>
      <p:sp>
        <p:nvSpPr>
          <p:cNvPr id="349229" name="Text Box 45"/>
          <p:cNvSpPr txBox="1">
            <a:spLocks noChangeArrowheads="1"/>
          </p:cNvSpPr>
          <p:nvPr/>
        </p:nvSpPr>
        <p:spPr bwMode="auto">
          <a:xfrm>
            <a:off x="2862263" y="2157413"/>
            <a:ext cx="654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Slant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Edge</a:t>
            </a:r>
          </a:p>
        </p:txBody>
      </p:sp>
      <p:sp>
        <p:nvSpPr>
          <p:cNvPr id="349230" name="Text Box 46"/>
          <p:cNvSpPr txBox="1">
            <a:spLocks noChangeArrowheads="1"/>
          </p:cNvSpPr>
          <p:nvPr/>
        </p:nvSpPr>
        <p:spPr bwMode="auto">
          <a:xfrm>
            <a:off x="2819400" y="2820988"/>
            <a:ext cx="579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Base</a:t>
            </a:r>
          </a:p>
        </p:txBody>
      </p:sp>
      <p:sp>
        <p:nvSpPr>
          <p:cNvPr id="349231" name="Text Box 47"/>
          <p:cNvSpPr txBox="1">
            <a:spLocks noChangeArrowheads="1"/>
          </p:cNvSpPr>
          <p:nvPr/>
        </p:nvSpPr>
        <p:spPr bwMode="auto">
          <a:xfrm>
            <a:off x="3124200" y="17287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Apex</a:t>
            </a:r>
          </a:p>
        </p:txBody>
      </p:sp>
      <p:sp>
        <p:nvSpPr>
          <p:cNvPr id="349232" name="Text Box 48"/>
          <p:cNvSpPr txBox="1">
            <a:spLocks noChangeArrowheads="1"/>
          </p:cNvSpPr>
          <p:nvPr/>
        </p:nvSpPr>
        <p:spPr bwMode="auto">
          <a:xfrm>
            <a:off x="457200" y="1346200"/>
            <a:ext cx="167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</a:rPr>
              <a:t>Square Prism</a:t>
            </a:r>
          </a:p>
        </p:txBody>
      </p:sp>
      <p:sp>
        <p:nvSpPr>
          <p:cNvPr id="349233" name="Text Box 49"/>
          <p:cNvSpPr txBox="1">
            <a:spLocks noChangeArrowheads="1"/>
          </p:cNvSpPr>
          <p:nvPr/>
        </p:nvSpPr>
        <p:spPr bwMode="auto">
          <a:xfrm>
            <a:off x="2603500" y="1346200"/>
            <a:ext cx="1968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</a:rPr>
              <a:t>Square Pyramid</a:t>
            </a:r>
          </a:p>
        </p:txBody>
      </p:sp>
      <p:sp>
        <p:nvSpPr>
          <p:cNvPr id="349234" name="Text Box 50"/>
          <p:cNvSpPr txBox="1">
            <a:spLocks noChangeArrowheads="1"/>
          </p:cNvSpPr>
          <p:nvPr/>
        </p:nvSpPr>
        <p:spPr bwMode="auto">
          <a:xfrm>
            <a:off x="5486400" y="1322388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</a:rPr>
              <a:t>Cylinder</a:t>
            </a:r>
          </a:p>
        </p:txBody>
      </p:sp>
      <p:sp>
        <p:nvSpPr>
          <p:cNvPr id="349235" name="Text Box 51"/>
          <p:cNvSpPr txBox="1">
            <a:spLocks noChangeArrowheads="1"/>
          </p:cNvSpPr>
          <p:nvPr/>
        </p:nvSpPr>
        <p:spPr bwMode="auto">
          <a:xfrm>
            <a:off x="7359650" y="12969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</a:rPr>
              <a:t>Cone</a:t>
            </a:r>
            <a:r>
              <a:rPr lang="en-US" sz="2400" b="0">
                <a:latin typeface="Times New Roman" pitchFamily="18" charset="0"/>
              </a:rPr>
              <a:t>	</a:t>
            </a:r>
          </a:p>
        </p:txBody>
      </p:sp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2862263" y="3509963"/>
            <a:ext cx="6016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Edge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of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Base</a:t>
            </a:r>
          </a:p>
        </p:txBody>
      </p:sp>
      <p:sp>
        <p:nvSpPr>
          <p:cNvPr id="349237" name="Line 53"/>
          <p:cNvSpPr>
            <a:spLocks noChangeShapeType="1"/>
          </p:cNvSpPr>
          <p:nvPr/>
        </p:nvSpPr>
        <p:spPr bwMode="auto">
          <a:xfrm>
            <a:off x="215900" y="1677988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5840413" y="1982788"/>
            <a:ext cx="2286000" cy="1524000"/>
            <a:chOff x="3679" y="1392"/>
            <a:chExt cx="1440" cy="960"/>
          </a:xfrm>
        </p:grpSpPr>
        <p:sp>
          <p:nvSpPr>
            <p:cNvPr id="29795" name="Line 55"/>
            <p:cNvSpPr>
              <a:spLocks noChangeShapeType="1"/>
            </p:cNvSpPr>
            <p:nvPr/>
          </p:nvSpPr>
          <p:spPr bwMode="auto">
            <a:xfrm>
              <a:off x="3679" y="1616"/>
              <a:ext cx="0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6" name="Line 56"/>
            <p:cNvSpPr>
              <a:spLocks noChangeShapeType="1"/>
            </p:cNvSpPr>
            <p:nvPr/>
          </p:nvSpPr>
          <p:spPr bwMode="auto">
            <a:xfrm>
              <a:off x="3775" y="1652"/>
              <a:ext cx="0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7" name="Line 57"/>
            <p:cNvSpPr>
              <a:spLocks noChangeShapeType="1"/>
            </p:cNvSpPr>
            <p:nvPr/>
          </p:nvSpPr>
          <p:spPr bwMode="auto">
            <a:xfrm>
              <a:off x="3879" y="1656"/>
              <a:ext cx="0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8" name="Line 58"/>
            <p:cNvSpPr>
              <a:spLocks noChangeShapeType="1"/>
            </p:cNvSpPr>
            <p:nvPr/>
          </p:nvSpPr>
          <p:spPr bwMode="auto">
            <a:xfrm>
              <a:off x="3995" y="1640"/>
              <a:ext cx="0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9" name="Line 59"/>
            <p:cNvSpPr>
              <a:spLocks noChangeShapeType="1"/>
            </p:cNvSpPr>
            <p:nvPr/>
          </p:nvSpPr>
          <p:spPr bwMode="auto">
            <a:xfrm>
              <a:off x="4067" y="1612"/>
              <a:ext cx="0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0" name="Line 60"/>
            <p:cNvSpPr>
              <a:spLocks noChangeShapeType="1"/>
            </p:cNvSpPr>
            <p:nvPr/>
          </p:nvSpPr>
          <p:spPr bwMode="auto">
            <a:xfrm flipH="1">
              <a:off x="4767" y="1392"/>
              <a:ext cx="152" cy="9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1" name="Line 61"/>
            <p:cNvSpPr>
              <a:spLocks noChangeShapeType="1"/>
            </p:cNvSpPr>
            <p:nvPr/>
          </p:nvSpPr>
          <p:spPr bwMode="auto">
            <a:xfrm>
              <a:off x="4911" y="1408"/>
              <a:ext cx="208" cy="9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02" name="Line 62"/>
            <p:cNvSpPr>
              <a:spLocks noChangeShapeType="1"/>
            </p:cNvSpPr>
            <p:nvPr/>
          </p:nvSpPr>
          <p:spPr bwMode="auto">
            <a:xfrm>
              <a:off x="4915" y="1392"/>
              <a:ext cx="0" cy="9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247" name="Line 63"/>
          <p:cNvSpPr>
            <a:spLocks noChangeShapeType="1"/>
          </p:cNvSpPr>
          <p:nvPr/>
        </p:nvSpPr>
        <p:spPr bwMode="auto">
          <a:xfrm>
            <a:off x="5535613" y="29733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8" name="Text Box 64"/>
          <p:cNvSpPr txBox="1">
            <a:spLocks noChangeArrowheads="1"/>
          </p:cNvSpPr>
          <p:nvPr/>
        </p:nvSpPr>
        <p:spPr bwMode="auto">
          <a:xfrm>
            <a:off x="5145088" y="2671763"/>
            <a:ext cx="579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Base</a:t>
            </a:r>
          </a:p>
        </p:txBody>
      </p:sp>
      <p:sp>
        <p:nvSpPr>
          <p:cNvPr id="349249" name="Text Box 65"/>
          <p:cNvSpPr txBox="1">
            <a:spLocks noChangeArrowheads="1"/>
          </p:cNvSpPr>
          <p:nvPr/>
        </p:nvSpPr>
        <p:spPr bwMode="auto">
          <a:xfrm>
            <a:off x="7086600" y="1652588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Apex</a:t>
            </a:r>
          </a:p>
        </p:txBody>
      </p:sp>
      <p:sp>
        <p:nvSpPr>
          <p:cNvPr id="349250" name="Line 66"/>
          <p:cNvSpPr>
            <a:spLocks noChangeShapeType="1"/>
          </p:cNvSpPr>
          <p:nvPr/>
        </p:nvSpPr>
        <p:spPr bwMode="auto">
          <a:xfrm>
            <a:off x="7593013" y="18303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1" name="Line 67"/>
          <p:cNvSpPr>
            <a:spLocks noChangeShapeType="1"/>
          </p:cNvSpPr>
          <p:nvPr/>
        </p:nvSpPr>
        <p:spPr bwMode="auto">
          <a:xfrm rot="-5400000" flipH="1" flipV="1">
            <a:off x="8101013" y="295592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2" name="Text Box 68"/>
          <p:cNvSpPr txBox="1">
            <a:spLocks noChangeArrowheads="1"/>
          </p:cNvSpPr>
          <p:nvPr/>
        </p:nvSpPr>
        <p:spPr bwMode="auto">
          <a:xfrm>
            <a:off x="8383588" y="2674938"/>
            <a:ext cx="579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Base</a:t>
            </a:r>
          </a:p>
        </p:txBody>
      </p:sp>
      <p:sp>
        <p:nvSpPr>
          <p:cNvPr id="349253" name="Line 69"/>
          <p:cNvSpPr>
            <a:spLocks noChangeShapeType="1"/>
          </p:cNvSpPr>
          <p:nvPr/>
        </p:nvSpPr>
        <p:spPr bwMode="auto">
          <a:xfrm>
            <a:off x="5992813" y="2973388"/>
            <a:ext cx="8382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4" name="Line 70"/>
          <p:cNvSpPr>
            <a:spLocks noChangeShapeType="1"/>
          </p:cNvSpPr>
          <p:nvPr/>
        </p:nvSpPr>
        <p:spPr bwMode="auto">
          <a:xfrm>
            <a:off x="6145213" y="2820988"/>
            <a:ext cx="68580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5" name="Line 71"/>
          <p:cNvSpPr>
            <a:spLocks noChangeShapeType="1"/>
          </p:cNvSpPr>
          <p:nvPr/>
        </p:nvSpPr>
        <p:spPr bwMode="auto">
          <a:xfrm>
            <a:off x="6373813" y="2668588"/>
            <a:ext cx="4572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6" name="Line 72"/>
          <p:cNvSpPr>
            <a:spLocks noChangeShapeType="1"/>
          </p:cNvSpPr>
          <p:nvPr/>
        </p:nvSpPr>
        <p:spPr bwMode="auto">
          <a:xfrm>
            <a:off x="6526213" y="2592388"/>
            <a:ext cx="304800" cy="1143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7" name="Line 73"/>
          <p:cNvSpPr>
            <a:spLocks noChangeShapeType="1"/>
          </p:cNvSpPr>
          <p:nvPr/>
        </p:nvSpPr>
        <p:spPr bwMode="auto">
          <a:xfrm flipH="1">
            <a:off x="6983413" y="2668588"/>
            <a:ext cx="6096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8" name="Line 74"/>
          <p:cNvSpPr>
            <a:spLocks noChangeShapeType="1"/>
          </p:cNvSpPr>
          <p:nvPr/>
        </p:nvSpPr>
        <p:spPr bwMode="auto">
          <a:xfrm flipH="1">
            <a:off x="6983413" y="2820988"/>
            <a:ext cx="68580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9" name="Line 75"/>
          <p:cNvSpPr>
            <a:spLocks noChangeShapeType="1"/>
          </p:cNvSpPr>
          <p:nvPr/>
        </p:nvSpPr>
        <p:spPr bwMode="auto">
          <a:xfrm flipH="1">
            <a:off x="6983413" y="2897188"/>
            <a:ext cx="9906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0" name="Line 76"/>
          <p:cNvSpPr>
            <a:spLocks noChangeShapeType="1"/>
          </p:cNvSpPr>
          <p:nvPr/>
        </p:nvSpPr>
        <p:spPr bwMode="auto">
          <a:xfrm flipH="1">
            <a:off x="6983413" y="2973388"/>
            <a:ext cx="11430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1" name="Rectangle 77"/>
          <p:cNvSpPr>
            <a:spLocks noChangeArrowheads="1"/>
          </p:cNvSpPr>
          <p:nvPr/>
        </p:nvSpPr>
        <p:spPr bwMode="auto">
          <a:xfrm>
            <a:off x="5791200" y="3887788"/>
            <a:ext cx="2438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9262" name="Text Box 78"/>
          <p:cNvSpPr txBox="1">
            <a:spLocks noChangeArrowheads="1"/>
          </p:cNvSpPr>
          <p:nvPr/>
        </p:nvSpPr>
        <p:spPr bwMode="auto">
          <a:xfrm>
            <a:off x="5829300" y="3621088"/>
            <a:ext cx="23733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>
                <a:latin typeface="Times New Roman" pitchFamily="18" charset="0"/>
              </a:rPr>
              <a:t>Generators</a:t>
            </a:r>
            <a:endParaRPr lang="en-US" i="1">
              <a:latin typeface="Times New Roman" pitchFamily="18" charset="0"/>
            </a:endParaRPr>
          </a:p>
          <a:p>
            <a:pPr algn="ctr" eaLnBrk="1" hangingPunct="1"/>
            <a:r>
              <a:rPr lang="en-US" b="0" i="1">
                <a:latin typeface="Times New Roman" pitchFamily="18" charset="0"/>
              </a:rPr>
              <a:t>Imaginary lines </a:t>
            </a:r>
          </a:p>
          <a:p>
            <a:pPr algn="ctr" eaLnBrk="1" hangingPunct="1"/>
            <a:r>
              <a:rPr lang="en-US" b="0" i="1">
                <a:latin typeface="Times New Roman" pitchFamily="18" charset="0"/>
              </a:rPr>
              <a:t>generating curved surface </a:t>
            </a:r>
          </a:p>
          <a:p>
            <a:pPr algn="ctr" eaLnBrk="1" hangingPunct="1"/>
            <a:r>
              <a:rPr lang="en-US" b="0" i="1">
                <a:latin typeface="Times New Roman" pitchFamily="18" charset="0"/>
              </a:rPr>
              <a:t>of cylinder &amp; cone.</a:t>
            </a:r>
          </a:p>
        </p:txBody>
      </p: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6356350" y="5153025"/>
            <a:ext cx="1066800" cy="952500"/>
            <a:chOff x="1728" y="3384"/>
            <a:chExt cx="672" cy="600"/>
          </a:xfrm>
        </p:grpSpPr>
        <p:sp>
          <p:nvSpPr>
            <p:cNvPr id="29790" name="Oval 80"/>
            <p:cNvSpPr>
              <a:spLocks noChangeArrowheads="1"/>
            </p:cNvSpPr>
            <p:nvPr/>
          </p:nvSpPr>
          <p:spPr bwMode="auto">
            <a:xfrm>
              <a:off x="1728" y="3648"/>
              <a:ext cx="672" cy="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1" name="Oval 81"/>
            <p:cNvSpPr>
              <a:spLocks noChangeArrowheads="1"/>
            </p:cNvSpPr>
            <p:nvPr/>
          </p:nvSpPr>
          <p:spPr bwMode="auto">
            <a:xfrm>
              <a:off x="1872" y="3384"/>
              <a:ext cx="384" cy="15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2" name="Line 82"/>
            <p:cNvSpPr>
              <a:spLocks noChangeShapeType="1"/>
            </p:cNvSpPr>
            <p:nvPr/>
          </p:nvSpPr>
          <p:spPr bwMode="auto">
            <a:xfrm flipH="1">
              <a:off x="1728" y="3456"/>
              <a:ext cx="1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3" name="Line 83"/>
            <p:cNvSpPr>
              <a:spLocks noChangeShapeType="1"/>
            </p:cNvSpPr>
            <p:nvPr/>
          </p:nvSpPr>
          <p:spPr bwMode="auto">
            <a:xfrm>
              <a:off x="2256" y="3456"/>
              <a:ext cx="1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4" name="Oval 84"/>
            <p:cNvSpPr>
              <a:spLocks noChangeArrowheads="1"/>
            </p:cNvSpPr>
            <p:nvPr/>
          </p:nvSpPr>
          <p:spPr bwMode="auto">
            <a:xfrm>
              <a:off x="1770" y="3642"/>
              <a:ext cx="594" cy="19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1098550" y="4914900"/>
            <a:ext cx="1066800" cy="1104900"/>
            <a:chOff x="864" y="3312"/>
            <a:chExt cx="672" cy="696"/>
          </a:xfrm>
        </p:grpSpPr>
        <p:sp>
          <p:nvSpPr>
            <p:cNvPr id="29785" name="Oval 86"/>
            <p:cNvSpPr>
              <a:spLocks noChangeArrowheads="1"/>
            </p:cNvSpPr>
            <p:nvPr/>
          </p:nvSpPr>
          <p:spPr bwMode="auto">
            <a:xfrm>
              <a:off x="864" y="3672"/>
              <a:ext cx="672" cy="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6" name="Oval 87"/>
            <p:cNvSpPr>
              <a:spLocks noChangeArrowheads="1"/>
            </p:cNvSpPr>
            <p:nvPr/>
          </p:nvSpPr>
          <p:spPr bwMode="auto">
            <a:xfrm rot="-2122720">
              <a:off x="971" y="3344"/>
              <a:ext cx="384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7" name="Line 88"/>
            <p:cNvSpPr>
              <a:spLocks noChangeShapeType="1"/>
            </p:cNvSpPr>
            <p:nvPr/>
          </p:nvSpPr>
          <p:spPr bwMode="auto">
            <a:xfrm flipH="1">
              <a:off x="864" y="3480"/>
              <a:ext cx="1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8" name="Line 89"/>
            <p:cNvSpPr>
              <a:spLocks noChangeShapeType="1"/>
            </p:cNvSpPr>
            <p:nvPr/>
          </p:nvSpPr>
          <p:spPr bwMode="auto">
            <a:xfrm>
              <a:off x="1320" y="3312"/>
              <a:ext cx="216" cy="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9" name="Oval 90"/>
            <p:cNvSpPr>
              <a:spLocks noChangeArrowheads="1"/>
            </p:cNvSpPr>
            <p:nvPr/>
          </p:nvSpPr>
          <p:spPr bwMode="auto">
            <a:xfrm>
              <a:off x="906" y="3666"/>
              <a:ext cx="594" cy="19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91"/>
          <p:cNvGrpSpPr>
            <a:grpSpLocks/>
          </p:cNvGrpSpPr>
          <p:nvPr/>
        </p:nvGrpSpPr>
        <p:grpSpPr bwMode="auto">
          <a:xfrm>
            <a:off x="5060950" y="5000625"/>
            <a:ext cx="1019175" cy="1123950"/>
            <a:chOff x="2724" y="3378"/>
            <a:chExt cx="642" cy="708"/>
          </a:xfrm>
        </p:grpSpPr>
        <p:sp>
          <p:nvSpPr>
            <p:cNvPr id="29779" name="AutoShape 92"/>
            <p:cNvSpPr>
              <a:spLocks noChangeArrowheads="1"/>
            </p:cNvSpPr>
            <p:nvPr/>
          </p:nvSpPr>
          <p:spPr bwMode="auto">
            <a:xfrm>
              <a:off x="2724" y="3792"/>
              <a:ext cx="624" cy="28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0" name="AutoShape 93"/>
            <p:cNvSpPr>
              <a:spLocks noChangeArrowheads="1"/>
            </p:cNvSpPr>
            <p:nvPr/>
          </p:nvSpPr>
          <p:spPr bwMode="auto">
            <a:xfrm>
              <a:off x="2844" y="3378"/>
              <a:ext cx="384" cy="144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1" name="Line 94"/>
            <p:cNvSpPr>
              <a:spLocks noChangeShapeType="1"/>
            </p:cNvSpPr>
            <p:nvPr/>
          </p:nvSpPr>
          <p:spPr bwMode="auto">
            <a:xfrm flipH="1">
              <a:off x="2736" y="3450"/>
              <a:ext cx="114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2" name="Line 95"/>
            <p:cNvSpPr>
              <a:spLocks noChangeShapeType="1"/>
            </p:cNvSpPr>
            <p:nvPr/>
          </p:nvSpPr>
          <p:spPr bwMode="auto">
            <a:xfrm rot="139755">
              <a:off x="3222" y="3453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3" name="AutoShape 96"/>
            <p:cNvSpPr>
              <a:spLocks noChangeArrowheads="1"/>
            </p:cNvSpPr>
            <p:nvPr/>
          </p:nvSpPr>
          <p:spPr bwMode="auto">
            <a:xfrm>
              <a:off x="2754" y="3771"/>
              <a:ext cx="594" cy="294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4" name="Line 97"/>
            <p:cNvSpPr>
              <a:spLocks noChangeShapeType="1"/>
            </p:cNvSpPr>
            <p:nvPr/>
          </p:nvSpPr>
          <p:spPr bwMode="auto">
            <a:xfrm>
              <a:off x="3036" y="351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8"/>
          <p:cNvGrpSpPr>
            <a:grpSpLocks/>
          </p:cNvGrpSpPr>
          <p:nvPr/>
        </p:nvGrpSpPr>
        <p:grpSpPr bwMode="auto">
          <a:xfrm>
            <a:off x="3232150" y="4876800"/>
            <a:ext cx="990600" cy="1173163"/>
            <a:chOff x="3312" y="3329"/>
            <a:chExt cx="624" cy="739"/>
          </a:xfrm>
        </p:grpSpPr>
        <p:sp>
          <p:nvSpPr>
            <p:cNvPr id="29771" name="AutoShape 99"/>
            <p:cNvSpPr>
              <a:spLocks noChangeArrowheads="1"/>
            </p:cNvSpPr>
            <p:nvPr/>
          </p:nvSpPr>
          <p:spPr bwMode="auto">
            <a:xfrm>
              <a:off x="3312" y="3774"/>
              <a:ext cx="624" cy="28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2" name="Line 100"/>
            <p:cNvSpPr>
              <a:spLocks noChangeShapeType="1"/>
            </p:cNvSpPr>
            <p:nvPr/>
          </p:nvSpPr>
          <p:spPr bwMode="auto">
            <a:xfrm flipH="1">
              <a:off x="3324" y="3648"/>
              <a:ext cx="63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3" name="AutoShape 101"/>
            <p:cNvSpPr>
              <a:spLocks noChangeArrowheads="1"/>
            </p:cNvSpPr>
            <p:nvPr/>
          </p:nvSpPr>
          <p:spPr bwMode="auto">
            <a:xfrm>
              <a:off x="3342" y="3753"/>
              <a:ext cx="594" cy="294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4" name="Line 102"/>
            <p:cNvSpPr>
              <a:spLocks noChangeShapeType="1"/>
            </p:cNvSpPr>
            <p:nvPr/>
          </p:nvSpPr>
          <p:spPr bwMode="auto">
            <a:xfrm>
              <a:off x="3630" y="3744"/>
              <a:ext cx="0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Line 103"/>
            <p:cNvSpPr>
              <a:spLocks noChangeShapeType="1"/>
            </p:cNvSpPr>
            <p:nvPr/>
          </p:nvSpPr>
          <p:spPr bwMode="auto">
            <a:xfrm>
              <a:off x="3390" y="3648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6" name="Line 104"/>
            <p:cNvSpPr>
              <a:spLocks noChangeShapeType="1"/>
            </p:cNvSpPr>
            <p:nvPr/>
          </p:nvSpPr>
          <p:spPr bwMode="auto">
            <a:xfrm flipV="1">
              <a:off x="3393" y="3360"/>
              <a:ext cx="303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7" name="Line 105"/>
            <p:cNvSpPr>
              <a:spLocks noChangeShapeType="1"/>
            </p:cNvSpPr>
            <p:nvPr/>
          </p:nvSpPr>
          <p:spPr bwMode="auto">
            <a:xfrm rot="88327">
              <a:off x="3695" y="3359"/>
              <a:ext cx="233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8" name="AutoShape 106"/>
            <p:cNvSpPr>
              <a:spLocks noChangeArrowheads="1"/>
            </p:cNvSpPr>
            <p:nvPr/>
          </p:nvSpPr>
          <p:spPr bwMode="auto">
            <a:xfrm rot="-9526876">
              <a:off x="3456" y="3329"/>
              <a:ext cx="249" cy="3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24 w 21600"/>
                <a:gd name="T13" fmla="*/ 4409 h 21600"/>
                <a:gd name="T14" fmla="*/ 17176 w 21600"/>
                <a:gd name="T15" fmla="*/ 1719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166" y="21600"/>
                  </a:lnTo>
                  <a:lnTo>
                    <a:pt x="1643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2317750" y="5029200"/>
            <a:ext cx="762000" cy="990600"/>
            <a:chOff x="4164" y="3360"/>
            <a:chExt cx="480" cy="624"/>
          </a:xfrm>
        </p:grpSpPr>
        <p:sp>
          <p:nvSpPr>
            <p:cNvPr id="29766" name="Oval 108"/>
            <p:cNvSpPr>
              <a:spLocks noChangeArrowheads="1"/>
            </p:cNvSpPr>
            <p:nvPr/>
          </p:nvSpPr>
          <p:spPr bwMode="auto">
            <a:xfrm>
              <a:off x="4200" y="3807"/>
              <a:ext cx="408" cy="1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7" name="Oval 109"/>
            <p:cNvSpPr>
              <a:spLocks noChangeArrowheads="1"/>
            </p:cNvSpPr>
            <p:nvPr/>
          </p:nvSpPr>
          <p:spPr bwMode="auto">
            <a:xfrm rot="-2122203">
              <a:off x="4164" y="3360"/>
              <a:ext cx="48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8" name="Line 110"/>
            <p:cNvSpPr>
              <a:spLocks noChangeShapeType="1"/>
            </p:cNvSpPr>
            <p:nvPr/>
          </p:nvSpPr>
          <p:spPr bwMode="auto">
            <a:xfrm>
              <a:off x="4200" y="35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9" name="Rectangle 111"/>
            <p:cNvSpPr>
              <a:spLocks noChangeArrowheads="1"/>
            </p:cNvSpPr>
            <p:nvPr/>
          </p:nvSpPr>
          <p:spPr bwMode="auto">
            <a:xfrm>
              <a:off x="4206" y="3792"/>
              <a:ext cx="402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0" name="Line 112"/>
            <p:cNvSpPr>
              <a:spLocks noChangeShapeType="1"/>
            </p:cNvSpPr>
            <p:nvPr/>
          </p:nvSpPr>
          <p:spPr bwMode="auto">
            <a:xfrm>
              <a:off x="4608" y="336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297" name="Line 113"/>
          <p:cNvSpPr>
            <a:spLocks noChangeShapeType="1"/>
          </p:cNvSpPr>
          <p:nvPr/>
        </p:nvSpPr>
        <p:spPr bwMode="auto">
          <a:xfrm>
            <a:off x="869950" y="60960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8" name="Text Box 114"/>
          <p:cNvSpPr txBox="1">
            <a:spLocks noChangeArrowheads="1"/>
          </p:cNvSpPr>
          <p:nvPr/>
        </p:nvSpPr>
        <p:spPr bwMode="auto">
          <a:xfrm>
            <a:off x="1098550" y="6107113"/>
            <a:ext cx="3222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Sections of solids( top &amp; base not parallel)</a:t>
            </a:r>
          </a:p>
        </p:txBody>
      </p:sp>
      <p:sp>
        <p:nvSpPr>
          <p:cNvPr id="349299" name="Text Box 115"/>
          <p:cNvSpPr txBox="1">
            <a:spLocks noChangeArrowheads="1"/>
          </p:cNvSpPr>
          <p:nvPr/>
        </p:nvSpPr>
        <p:spPr bwMode="auto">
          <a:xfrm>
            <a:off x="4940300" y="6048375"/>
            <a:ext cx="2659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Frustum of cone &amp; pyramids.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( top &amp; base parallel to each other)</a:t>
            </a:r>
          </a:p>
        </p:txBody>
      </p:sp>
      <p:grpSp>
        <p:nvGrpSpPr>
          <p:cNvPr id="29759" name="Group 13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9760" name="AutoShape 132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1" name="AutoShape 13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2" name="AutoShape 13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3" name="AutoShape 13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4" name="AutoShape 13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5" name="AutoShape 13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8782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3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3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3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7" dur="500"/>
                                        <p:tgtEl>
                                          <p:spTgt spid="34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8" dur="500"/>
                                        <p:tgtEl>
                                          <p:spTgt spid="3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500"/>
                                        <p:tgtEl>
                                          <p:spTgt spid="3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3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4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4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3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4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4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500"/>
                                        <p:tgtEl>
                                          <p:spTgt spid="3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4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4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3" dur="500"/>
                                        <p:tgtEl>
                                          <p:spTgt spid="3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4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4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4" dur="500"/>
                                        <p:tgtEl>
                                          <p:spTgt spid="3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4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4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5" dur="500"/>
                                        <p:tgtEl>
                                          <p:spTgt spid="3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4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4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4" dur="500"/>
                                        <p:tgtEl>
                                          <p:spTgt spid="34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9" dur="500"/>
                                        <p:tgtEl>
                                          <p:spTgt spid="34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4" dur="500"/>
                                        <p:tgtEl>
                                          <p:spTgt spid="34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9" dur="500"/>
                                        <p:tgtEl>
                                          <p:spTgt spid="34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4" dur="500"/>
                                        <p:tgtEl>
                                          <p:spTgt spid="34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9" dur="500"/>
                                        <p:tgtEl>
                                          <p:spTgt spid="34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4" dur="500"/>
                                        <p:tgtEl>
                                          <p:spTgt spid="34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9" dur="500"/>
                                        <p:tgtEl>
                                          <p:spTgt spid="34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34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34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4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4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300" fill="hold"/>
                                        <p:tgtEl>
                                          <p:spTgt spid="34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00" fill="hold"/>
                                        <p:tgtEl>
                                          <p:spTgt spid="34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00" fill="hold"/>
                                        <p:tgtEl>
                                          <p:spTgt spid="34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00" fill="hold"/>
                                        <p:tgtEl>
                                          <p:spTgt spid="34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0" dur="500"/>
                                        <p:tgtEl>
                                          <p:spTgt spid="34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4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4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500"/>
                                        <p:tgtEl>
                                          <p:spTgt spid="34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6" dur="500"/>
                                        <p:tgtEl>
                                          <p:spTgt spid="34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1" dur="500"/>
                                        <p:tgtEl>
                                          <p:spTgt spid="34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6" dur="500"/>
                                        <p:tgtEl>
                                          <p:spTgt spid="34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4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34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349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349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 nodeType="clickPar">
                      <p:stCondLst>
                        <p:cond delay="indefinite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300" fill="hold"/>
                                        <p:tgtEl>
                                          <p:spTgt spid="34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300" fill="hold"/>
                                        <p:tgtEl>
                                          <p:spTgt spid="34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300" fill="hold"/>
                                        <p:tgtEl>
                                          <p:spTgt spid="349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300" fill="hold"/>
                                        <p:tgtEl>
                                          <p:spTgt spid="349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 nodeType="clickPar">
                      <p:stCondLst>
                        <p:cond delay="indefinite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300" fill="hold"/>
                                        <p:tgtEl>
                                          <p:spTgt spid="349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300" fill="hold"/>
                                        <p:tgtEl>
                                          <p:spTgt spid="349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300" fill="hold"/>
                                        <p:tgtEl>
                                          <p:spTgt spid="349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300" fill="hold"/>
                                        <p:tgtEl>
                                          <p:spTgt spid="349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00" grpId="0" autoUpdateAnimBg="0"/>
      <p:bldP spid="349201" grpId="0" autoUpdateAnimBg="0"/>
      <p:bldP spid="349202" grpId="0" animBg="1"/>
      <p:bldP spid="349209" grpId="0" animBg="1"/>
      <p:bldP spid="349210" grpId="0" animBg="1"/>
      <p:bldP spid="349211" grpId="0" animBg="1"/>
      <p:bldP spid="349212" grpId="0" animBg="1"/>
      <p:bldP spid="349213" grpId="0" animBg="1"/>
      <p:bldP spid="349214" grpId="0" animBg="1"/>
      <p:bldP spid="349215" grpId="0" animBg="1"/>
      <p:bldP spid="349216" grpId="0" animBg="1"/>
      <p:bldP spid="349217" grpId="0" animBg="1"/>
      <p:bldP spid="349218" grpId="0" animBg="1"/>
      <p:bldP spid="349219" grpId="0" animBg="1"/>
      <p:bldP spid="349220" grpId="0" animBg="1"/>
      <p:bldP spid="349221" grpId="0" autoUpdateAnimBg="0"/>
      <p:bldP spid="349222" grpId="0" autoUpdateAnimBg="0"/>
      <p:bldP spid="349223" grpId="0" autoUpdateAnimBg="0"/>
      <p:bldP spid="349224" grpId="0" autoUpdateAnimBg="0"/>
      <p:bldP spid="349225" grpId="0" autoUpdateAnimBg="0"/>
      <p:bldP spid="349226" grpId="0" autoUpdateAnimBg="0"/>
      <p:bldP spid="349227" grpId="0" autoUpdateAnimBg="0"/>
      <p:bldP spid="349228" grpId="0" autoUpdateAnimBg="0"/>
      <p:bldP spid="349229" grpId="0" autoUpdateAnimBg="0"/>
      <p:bldP spid="349230" grpId="0" autoUpdateAnimBg="0"/>
      <p:bldP spid="349231" grpId="0" autoUpdateAnimBg="0"/>
      <p:bldP spid="349232" grpId="0" autoUpdateAnimBg="0"/>
      <p:bldP spid="349233" grpId="0" autoUpdateAnimBg="0"/>
      <p:bldP spid="349234" grpId="0" autoUpdateAnimBg="0"/>
      <p:bldP spid="349235" grpId="0" autoUpdateAnimBg="0"/>
      <p:bldP spid="349236" grpId="0" autoUpdateAnimBg="0"/>
      <p:bldP spid="349237" grpId="0" animBg="1"/>
      <p:bldP spid="349247" grpId="0" animBg="1"/>
      <p:bldP spid="349248" grpId="0" autoUpdateAnimBg="0"/>
      <p:bldP spid="349249" grpId="0" autoUpdateAnimBg="0"/>
      <p:bldP spid="349250" grpId="0" animBg="1"/>
      <p:bldP spid="349251" grpId="0" animBg="1"/>
      <p:bldP spid="349252" grpId="0" autoUpdateAnimBg="0"/>
      <p:bldP spid="349253" grpId="0" animBg="1"/>
      <p:bldP spid="349254" grpId="0" animBg="1"/>
      <p:bldP spid="349255" grpId="0" animBg="1"/>
      <p:bldP spid="349256" grpId="0" animBg="1"/>
      <p:bldP spid="349257" grpId="0" animBg="1"/>
      <p:bldP spid="349258" grpId="0" animBg="1"/>
      <p:bldP spid="349259" grpId="0" animBg="1"/>
      <p:bldP spid="349260" grpId="0" animBg="1"/>
      <p:bldP spid="349261" grpId="0" animBg="1"/>
      <p:bldP spid="349262" grpId="0" autoUpdateAnimBg="0"/>
      <p:bldP spid="349297" grpId="0" animBg="1"/>
      <p:bldP spid="349298" grpId="0" autoUpdateAnimBg="0"/>
      <p:bldP spid="3492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Text Box 2"/>
          <p:cNvSpPr txBox="1">
            <a:spLocks noChangeArrowheads="1"/>
          </p:cNvSpPr>
          <p:nvPr/>
        </p:nvSpPr>
        <p:spPr bwMode="auto">
          <a:xfrm>
            <a:off x="685800" y="26035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7900988" y="26035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1441450" y="533400"/>
            <a:ext cx="17097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STANDING ON H.P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On it’s base.</a:t>
            </a:r>
          </a:p>
        </p:txBody>
      </p:sp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3352800" y="533400"/>
            <a:ext cx="2151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RESTING ON H.P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On one point of base circle.</a:t>
            </a:r>
          </a:p>
        </p:txBody>
      </p:sp>
      <p:sp>
        <p:nvSpPr>
          <p:cNvPr id="351238" name="Text Box 6"/>
          <p:cNvSpPr txBox="1">
            <a:spLocks noChangeArrowheads="1"/>
          </p:cNvSpPr>
          <p:nvPr/>
        </p:nvSpPr>
        <p:spPr bwMode="auto">
          <a:xfrm>
            <a:off x="5843588" y="533400"/>
            <a:ext cx="1508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LYING ON H.P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On one generator. </a:t>
            </a: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1295400" y="990600"/>
            <a:ext cx="20462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(Axis perpendicular to Hp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And // to Vp.)</a:t>
            </a:r>
          </a:p>
        </p:txBody>
      </p:sp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3581400" y="990600"/>
            <a:ext cx="1641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(Axis inclined to Hp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And // to Vp)</a:t>
            </a:r>
          </a:p>
        </p:txBody>
      </p:sp>
      <p:sp>
        <p:nvSpPr>
          <p:cNvPr id="351241" name="Text Box 9"/>
          <p:cNvSpPr txBox="1">
            <a:spLocks noChangeArrowheads="1"/>
          </p:cNvSpPr>
          <p:nvPr/>
        </p:nvSpPr>
        <p:spPr bwMode="auto">
          <a:xfrm>
            <a:off x="5808663" y="990600"/>
            <a:ext cx="1641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(Axis inclined to Hp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And // to Vp)</a:t>
            </a:r>
          </a:p>
        </p:txBody>
      </p:sp>
      <p:sp>
        <p:nvSpPr>
          <p:cNvPr id="351242" name="Line 10"/>
          <p:cNvSpPr>
            <a:spLocks noChangeShapeType="1"/>
          </p:cNvSpPr>
          <p:nvPr/>
        </p:nvSpPr>
        <p:spPr bwMode="auto">
          <a:xfrm>
            <a:off x="960438" y="2909888"/>
            <a:ext cx="7421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579563" y="1365250"/>
            <a:ext cx="1166812" cy="1647825"/>
            <a:chOff x="995" y="860"/>
            <a:chExt cx="735" cy="1038"/>
          </a:xfrm>
        </p:grpSpPr>
        <p:sp>
          <p:nvSpPr>
            <p:cNvPr id="30768" name="AutoShape 12"/>
            <p:cNvSpPr>
              <a:spLocks noChangeArrowheads="1"/>
            </p:cNvSpPr>
            <p:nvPr/>
          </p:nvSpPr>
          <p:spPr bwMode="auto">
            <a:xfrm>
              <a:off x="995" y="925"/>
              <a:ext cx="735" cy="9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Line 13"/>
            <p:cNvSpPr>
              <a:spLocks noChangeShapeType="1"/>
            </p:cNvSpPr>
            <p:nvPr/>
          </p:nvSpPr>
          <p:spPr bwMode="auto">
            <a:xfrm>
              <a:off x="1363" y="860"/>
              <a:ext cx="0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51525" y="2052638"/>
            <a:ext cx="1647825" cy="1166812"/>
            <a:chOff x="3686" y="1293"/>
            <a:chExt cx="1038" cy="735"/>
          </a:xfrm>
        </p:grpSpPr>
        <p:sp>
          <p:nvSpPr>
            <p:cNvPr id="30766" name="AutoShape 15"/>
            <p:cNvSpPr>
              <a:spLocks noChangeArrowheads="1"/>
            </p:cNvSpPr>
            <p:nvPr/>
          </p:nvSpPr>
          <p:spPr bwMode="auto">
            <a:xfrm rot="6753509">
              <a:off x="3852" y="1206"/>
              <a:ext cx="735" cy="90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Line 16"/>
            <p:cNvSpPr>
              <a:spLocks noChangeShapeType="1"/>
            </p:cNvSpPr>
            <p:nvPr/>
          </p:nvSpPr>
          <p:spPr bwMode="auto">
            <a:xfrm rot="6711798">
              <a:off x="4204" y="1141"/>
              <a:ext cx="1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754438" y="1444625"/>
            <a:ext cx="1649412" cy="1168400"/>
            <a:chOff x="2365" y="910"/>
            <a:chExt cx="1039" cy="736"/>
          </a:xfrm>
        </p:grpSpPr>
        <p:sp>
          <p:nvSpPr>
            <p:cNvPr id="30764" name="AutoShape 18"/>
            <p:cNvSpPr>
              <a:spLocks noChangeArrowheads="1"/>
            </p:cNvSpPr>
            <p:nvPr/>
          </p:nvSpPr>
          <p:spPr bwMode="auto">
            <a:xfrm rot="3310215">
              <a:off x="2510" y="823"/>
              <a:ext cx="736" cy="90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19"/>
            <p:cNvSpPr>
              <a:spLocks noChangeShapeType="1"/>
            </p:cNvSpPr>
            <p:nvPr/>
          </p:nvSpPr>
          <p:spPr bwMode="auto">
            <a:xfrm rot="3394500">
              <a:off x="2884" y="752"/>
              <a:ext cx="1" cy="10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1252" name="Text Box 20"/>
          <p:cNvSpPr txBox="1">
            <a:spLocks noChangeArrowheads="1"/>
          </p:cNvSpPr>
          <p:nvPr/>
        </p:nvSpPr>
        <p:spPr bwMode="auto">
          <a:xfrm>
            <a:off x="960438" y="2911475"/>
            <a:ext cx="532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While observing Fv, x-y line represents Horizontal Plane. (Hp)</a:t>
            </a:r>
          </a:p>
        </p:txBody>
      </p:sp>
      <p:sp>
        <p:nvSpPr>
          <p:cNvPr id="351253" name="AutoShape 21"/>
          <p:cNvSpPr>
            <a:spLocks noChangeArrowheads="1"/>
          </p:cNvSpPr>
          <p:nvPr/>
        </p:nvSpPr>
        <p:spPr bwMode="auto">
          <a:xfrm flipV="1">
            <a:off x="1579563" y="4195763"/>
            <a:ext cx="1166812" cy="14414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1254" name="Line 22"/>
          <p:cNvSpPr>
            <a:spLocks noChangeShapeType="1"/>
          </p:cNvSpPr>
          <p:nvPr/>
        </p:nvSpPr>
        <p:spPr bwMode="auto">
          <a:xfrm flipV="1">
            <a:off x="960438" y="4195763"/>
            <a:ext cx="7421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55" name="AutoShape 23"/>
          <p:cNvSpPr>
            <a:spLocks noChangeArrowheads="1"/>
          </p:cNvSpPr>
          <p:nvPr/>
        </p:nvSpPr>
        <p:spPr bwMode="auto">
          <a:xfrm rot="18289785" flipV="1">
            <a:off x="3983832" y="4355306"/>
            <a:ext cx="1168400" cy="14430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1256" name="AutoShape 24"/>
          <p:cNvSpPr>
            <a:spLocks noChangeArrowheads="1"/>
          </p:cNvSpPr>
          <p:nvPr/>
        </p:nvSpPr>
        <p:spPr bwMode="auto">
          <a:xfrm rot="14846491" flipV="1">
            <a:off x="6115050" y="3748088"/>
            <a:ext cx="1166813" cy="14430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1257" name="Line 25"/>
          <p:cNvSpPr>
            <a:spLocks noChangeShapeType="1"/>
          </p:cNvSpPr>
          <p:nvPr/>
        </p:nvSpPr>
        <p:spPr bwMode="auto">
          <a:xfrm flipV="1">
            <a:off x="2163763" y="4092575"/>
            <a:ext cx="0" cy="16478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58" name="Line 26"/>
          <p:cNvSpPr>
            <a:spLocks noChangeShapeType="1"/>
          </p:cNvSpPr>
          <p:nvPr/>
        </p:nvSpPr>
        <p:spPr bwMode="auto">
          <a:xfrm rot="14888202" flipV="1">
            <a:off x="6674644" y="3647281"/>
            <a:ext cx="1588" cy="16478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59" name="Line 27"/>
          <p:cNvSpPr>
            <a:spLocks noChangeShapeType="1"/>
          </p:cNvSpPr>
          <p:nvPr/>
        </p:nvSpPr>
        <p:spPr bwMode="auto">
          <a:xfrm rot="18205500" flipV="1">
            <a:off x="4578350" y="4262438"/>
            <a:ext cx="1588" cy="16494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60" name="Text Box 28"/>
          <p:cNvSpPr txBox="1">
            <a:spLocks noChangeArrowheads="1"/>
          </p:cNvSpPr>
          <p:nvPr/>
        </p:nvSpPr>
        <p:spPr bwMode="auto">
          <a:xfrm>
            <a:off x="1371600" y="6172200"/>
            <a:ext cx="198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Axis perpendicular to Vp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And // to Hp</a:t>
            </a:r>
          </a:p>
        </p:txBody>
      </p:sp>
      <p:sp>
        <p:nvSpPr>
          <p:cNvPr id="351261" name="Text Box 29"/>
          <p:cNvSpPr txBox="1">
            <a:spLocks noChangeArrowheads="1"/>
          </p:cNvSpPr>
          <p:nvPr/>
        </p:nvSpPr>
        <p:spPr bwMode="auto">
          <a:xfrm>
            <a:off x="3657600" y="6172200"/>
            <a:ext cx="16271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Axis inclined to Vp 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And // to Hp</a:t>
            </a:r>
          </a:p>
        </p:txBody>
      </p:sp>
      <p:sp>
        <p:nvSpPr>
          <p:cNvPr id="351262" name="Text Box 30"/>
          <p:cNvSpPr txBox="1">
            <a:spLocks noChangeArrowheads="1"/>
          </p:cNvSpPr>
          <p:nvPr/>
        </p:nvSpPr>
        <p:spPr bwMode="auto">
          <a:xfrm>
            <a:off x="5791200" y="6172200"/>
            <a:ext cx="15827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Axis inclined to Vp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 And // to Hp</a:t>
            </a:r>
          </a:p>
        </p:txBody>
      </p:sp>
      <p:sp>
        <p:nvSpPr>
          <p:cNvPr id="351263" name="Text Box 31"/>
          <p:cNvSpPr txBox="1">
            <a:spLocks noChangeArrowheads="1"/>
          </p:cNvSpPr>
          <p:nvPr/>
        </p:nvSpPr>
        <p:spPr bwMode="auto">
          <a:xfrm>
            <a:off x="609600" y="3886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7924800" y="383381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351265" name="Text Box 33"/>
          <p:cNvSpPr txBox="1">
            <a:spLocks noChangeArrowheads="1"/>
          </p:cNvSpPr>
          <p:nvPr/>
        </p:nvSpPr>
        <p:spPr bwMode="auto">
          <a:xfrm>
            <a:off x="1219200" y="1752600"/>
            <a:ext cx="63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0">
                <a:latin typeface="Times New Roman" pitchFamily="18" charset="0"/>
              </a:rPr>
              <a:t>F.V.</a:t>
            </a:r>
          </a:p>
        </p:txBody>
      </p: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2895600" y="1752600"/>
            <a:ext cx="63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0">
                <a:latin typeface="Times New Roman" pitchFamily="18" charset="0"/>
              </a:rPr>
              <a:t>F.V.</a:t>
            </a:r>
          </a:p>
        </p:txBody>
      </p:sp>
      <p:sp>
        <p:nvSpPr>
          <p:cNvPr id="351267" name="Text Box 35"/>
          <p:cNvSpPr txBox="1">
            <a:spLocks noChangeArrowheads="1"/>
          </p:cNvSpPr>
          <p:nvPr/>
        </p:nvSpPr>
        <p:spPr bwMode="auto">
          <a:xfrm>
            <a:off x="5486400" y="1736725"/>
            <a:ext cx="63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0">
                <a:latin typeface="Times New Roman" pitchFamily="18" charset="0"/>
              </a:rPr>
              <a:t>F.V.</a:t>
            </a:r>
          </a:p>
        </p:txBody>
      </p:sp>
      <p:sp>
        <p:nvSpPr>
          <p:cNvPr id="351268" name="Text Box 36"/>
          <p:cNvSpPr txBox="1">
            <a:spLocks noChangeArrowheads="1"/>
          </p:cNvSpPr>
          <p:nvPr/>
        </p:nvSpPr>
        <p:spPr bwMode="auto">
          <a:xfrm>
            <a:off x="1219200" y="4953000"/>
            <a:ext cx="650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0">
                <a:latin typeface="Times New Roman" pitchFamily="18" charset="0"/>
              </a:rPr>
              <a:t>T.V.</a:t>
            </a:r>
          </a:p>
        </p:txBody>
      </p:sp>
      <p:sp>
        <p:nvSpPr>
          <p:cNvPr id="351269" name="Text Box 37"/>
          <p:cNvSpPr txBox="1">
            <a:spLocks noChangeArrowheads="1"/>
          </p:cNvSpPr>
          <p:nvPr/>
        </p:nvSpPr>
        <p:spPr bwMode="auto">
          <a:xfrm>
            <a:off x="2895600" y="4953000"/>
            <a:ext cx="650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0">
                <a:latin typeface="Times New Roman" pitchFamily="18" charset="0"/>
              </a:rPr>
              <a:t>T.V.</a:t>
            </a:r>
          </a:p>
        </p:txBody>
      </p:sp>
      <p:sp>
        <p:nvSpPr>
          <p:cNvPr id="351270" name="Text Box 38"/>
          <p:cNvSpPr txBox="1">
            <a:spLocks noChangeArrowheads="1"/>
          </p:cNvSpPr>
          <p:nvPr/>
        </p:nvSpPr>
        <p:spPr bwMode="auto">
          <a:xfrm>
            <a:off x="5410200" y="4953000"/>
            <a:ext cx="650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b="0">
                <a:latin typeface="Times New Roman" pitchFamily="18" charset="0"/>
              </a:rPr>
              <a:t>T.V.</a:t>
            </a:r>
          </a:p>
        </p:txBody>
      </p:sp>
      <p:sp>
        <p:nvSpPr>
          <p:cNvPr id="351271" name="Text Box 39"/>
          <p:cNvSpPr txBox="1">
            <a:spLocks noChangeArrowheads="1"/>
          </p:cNvSpPr>
          <p:nvPr/>
        </p:nvSpPr>
        <p:spPr bwMode="auto">
          <a:xfrm>
            <a:off x="990600" y="3890963"/>
            <a:ext cx="5118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While observing Tv, x-y line represents Vertical Plane. (Vp)</a:t>
            </a:r>
          </a:p>
        </p:txBody>
      </p:sp>
      <p:sp>
        <p:nvSpPr>
          <p:cNvPr id="351272" name="Text Box 40"/>
          <p:cNvSpPr txBox="1">
            <a:spLocks noChangeArrowheads="1"/>
          </p:cNvSpPr>
          <p:nvPr/>
        </p:nvSpPr>
        <p:spPr bwMode="auto">
          <a:xfrm>
            <a:off x="1447800" y="5730875"/>
            <a:ext cx="17097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STANDING ON V.P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On it’s base.</a:t>
            </a:r>
          </a:p>
        </p:txBody>
      </p:sp>
      <p:sp>
        <p:nvSpPr>
          <p:cNvPr id="351273" name="Text Box 41"/>
          <p:cNvSpPr txBox="1">
            <a:spLocks noChangeArrowheads="1"/>
          </p:cNvSpPr>
          <p:nvPr/>
        </p:nvSpPr>
        <p:spPr bwMode="auto">
          <a:xfrm>
            <a:off x="3359150" y="5730875"/>
            <a:ext cx="2151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RESTING ON V.P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On one point of base circle.</a:t>
            </a:r>
          </a:p>
        </p:txBody>
      </p:sp>
      <p:sp>
        <p:nvSpPr>
          <p:cNvPr id="351274" name="Text Box 42"/>
          <p:cNvSpPr txBox="1">
            <a:spLocks noChangeArrowheads="1"/>
          </p:cNvSpPr>
          <p:nvPr/>
        </p:nvSpPr>
        <p:spPr bwMode="auto">
          <a:xfrm>
            <a:off x="5849938" y="5730875"/>
            <a:ext cx="1508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 b="0">
                <a:latin typeface="Times New Roman" pitchFamily="18" charset="0"/>
              </a:rPr>
              <a:t>LYING ON V.P</a:t>
            </a:r>
          </a:p>
          <a:p>
            <a:pPr algn="ctr" eaLnBrk="1" hangingPunct="1"/>
            <a:r>
              <a:rPr lang="en-US" sz="1400" b="0">
                <a:latin typeface="Times New Roman" pitchFamily="18" charset="0"/>
              </a:rPr>
              <a:t>On one generator. </a:t>
            </a:r>
          </a:p>
        </p:txBody>
      </p:sp>
      <p:grpSp>
        <p:nvGrpSpPr>
          <p:cNvPr id="30757" name="Group 5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0758" name="AutoShape 59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AutoShape 6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AutoShape 6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AutoShape 6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AutoShape 6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3" name="AutoShape 6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3108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1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1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300" fill="hold"/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" fill="hold"/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300" fill="hold"/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00" fill="hold"/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00" fill="hold"/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00" fill="hold"/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5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5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"/>
                                        <p:tgtEl>
                                          <p:spTgt spid="35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9" dur="500"/>
                                        <p:tgtEl>
                                          <p:spTgt spid="3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5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5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5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5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5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5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6" dur="500"/>
                                        <p:tgtEl>
                                          <p:spTgt spid="35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1" dur="500"/>
                                        <p:tgtEl>
                                          <p:spTgt spid="3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5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5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5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5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35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35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4" grpId="0" autoUpdateAnimBg="0"/>
      <p:bldP spid="351235" grpId="0" autoUpdateAnimBg="0"/>
      <p:bldP spid="351236" grpId="0" autoUpdateAnimBg="0"/>
      <p:bldP spid="351237" grpId="0" autoUpdateAnimBg="0"/>
      <p:bldP spid="351238" grpId="0" autoUpdateAnimBg="0"/>
      <p:bldP spid="351239" grpId="0" autoUpdateAnimBg="0"/>
      <p:bldP spid="351240" grpId="0" autoUpdateAnimBg="0"/>
      <p:bldP spid="351241" grpId="0" autoUpdateAnimBg="0"/>
      <p:bldP spid="351242" grpId="0" animBg="1"/>
      <p:bldP spid="351252" grpId="0" autoUpdateAnimBg="0"/>
      <p:bldP spid="351253" grpId="0" animBg="1"/>
      <p:bldP spid="351254" grpId="0" animBg="1"/>
      <p:bldP spid="351255" grpId="0" animBg="1"/>
      <p:bldP spid="351256" grpId="0" animBg="1"/>
      <p:bldP spid="351257" grpId="0" animBg="1"/>
      <p:bldP spid="351258" grpId="0" animBg="1"/>
      <p:bldP spid="351259" grpId="0" animBg="1"/>
      <p:bldP spid="351260" grpId="0" autoUpdateAnimBg="0"/>
      <p:bldP spid="351261" grpId="0" autoUpdateAnimBg="0"/>
      <p:bldP spid="351262" grpId="0" autoUpdateAnimBg="0"/>
      <p:bldP spid="351263" grpId="0" autoUpdateAnimBg="0"/>
      <p:bldP spid="351264" grpId="0" autoUpdateAnimBg="0"/>
      <p:bldP spid="351265" grpId="0" autoUpdateAnimBg="0"/>
      <p:bldP spid="351266" grpId="0" autoUpdateAnimBg="0"/>
      <p:bldP spid="351267" grpId="0" autoUpdateAnimBg="0"/>
      <p:bldP spid="351268" grpId="0" autoUpdateAnimBg="0"/>
      <p:bldP spid="351269" grpId="0" autoUpdateAnimBg="0"/>
      <p:bldP spid="351270" grpId="0" autoUpdateAnimBg="0"/>
      <p:bldP spid="351271" grpId="0" autoUpdateAnimBg="0"/>
      <p:bldP spid="351272" grpId="0" autoUpdateAnimBg="0"/>
      <p:bldP spid="351273" grpId="0" autoUpdateAnimBg="0"/>
      <p:bldP spid="3512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400" b="0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346200" y="6527800"/>
            <a:ext cx="66294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12700"/>
            <a:ext cx="91440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2679700"/>
            <a:ext cx="9144000" cy="228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2463800"/>
            <a:ext cx="9144000" cy="228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558800"/>
            <a:ext cx="9144000" cy="1905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133600" y="3124200"/>
            <a:ext cx="4800600" cy="3048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057400" y="38100"/>
            <a:ext cx="464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STEPS TO SOLVE PROBLEMS IN SOLIDS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81000" y="304800"/>
            <a:ext cx="8543925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          Problem is solved in three steps:</a:t>
            </a:r>
          </a:p>
          <a:p>
            <a:pPr eaLnBrk="1" hangingPunct="1"/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STEP 1</a:t>
            </a:r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1400" b="0">
                <a:latin typeface="Times New Roman" pitchFamily="18" charset="0"/>
              </a:rPr>
              <a:t> ASSUME SOLID STANDING ON THE PLANE WITH WHICH IT IS MAKING INCLINATION.</a:t>
            </a:r>
          </a:p>
          <a:p>
            <a:pPr eaLnBrk="1" hangingPunct="1"/>
            <a:r>
              <a:rPr lang="en-US" sz="1400" b="0">
                <a:latin typeface="Times New Roman" pitchFamily="18" charset="0"/>
              </a:rPr>
              <a:t> ( IF IT IS INCLINED TO HP, ASSUME IT STANDING ON HP)</a:t>
            </a:r>
          </a:p>
          <a:p>
            <a:pPr eaLnBrk="1" hangingPunct="1"/>
            <a:r>
              <a:rPr lang="en-US" sz="1400" b="0">
                <a:latin typeface="Times New Roman" pitchFamily="18" charset="0"/>
                <a:sym typeface="Wingdings" pitchFamily="2" charset="2"/>
              </a:rPr>
              <a:t> ( IF IT IS INCLINED TO VP, ASSUME IT STANDING ON VP)</a:t>
            </a:r>
          </a:p>
          <a:p>
            <a:pPr eaLnBrk="1" hangingPunct="1"/>
            <a:r>
              <a:rPr lang="en-US" sz="1400" b="0">
                <a:latin typeface="Times New Roman" pitchFamily="18" charset="0"/>
                <a:sym typeface="Wingdings" pitchFamily="2" charset="2"/>
              </a:rPr>
              <a:t>	IF STANDING ON HP - IT’S TV WILL BE TRUE SHAPE OF IT’S BASE OR TOP:</a:t>
            </a:r>
          </a:p>
          <a:p>
            <a:pPr eaLnBrk="1" hangingPunct="1"/>
            <a:r>
              <a:rPr lang="en-US" sz="1400" b="0">
                <a:latin typeface="Times New Roman" pitchFamily="18" charset="0"/>
                <a:sym typeface="Wingdings" pitchFamily="2" charset="2"/>
              </a:rPr>
              <a:t>              	IF STANDING ON VP - IT’S FV WILL BE TRUE SHAPE OF IT’S BASE OR TOP.</a:t>
            </a:r>
          </a:p>
          <a:p>
            <a:pPr eaLnBrk="1" hangingPunct="1"/>
            <a:r>
              <a:rPr lang="en-US" sz="1400" b="0">
                <a:latin typeface="Times New Roman" pitchFamily="18" charset="0"/>
                <a:sym typeface="Wingdings" pitchFamily="2" charset="2"/>
              </a:rPr>
              <a:t>	BEGIN WITH THIS VIEW:</a:t>
            </a:r>
          </a:p>
          <a:p>
            <a:pPr eaLnBrk="1" hangingPunct="1"/>
            <a:r>
              <a:rPr lang="en-US" sz="1400" b="0">
                <a:latin typeface="Times New Roman" pitchFamily="18" charset="0"/>
                <a:sym typeface="Wingdings" pitchFamily="2" charset="2"/>
              </a:rPr>
              <a:t>              IT’S OTHER VIEW WILL BE A RECTANGLE ( IF SOLID IS </a:t>
            </a:r>
            <a:r>
              <a:rPr lang="en-US" sz="1400" i="1">
                <a:solidFill>
                  <a:schemeClr val="accent2"/>
                </a:solidFill>
                <a:latin typeface="Times New Roman" pitchFamily="18" charset="0"/>
                <a:sym typeface="Wingdings" pitchFamily="2" charset="2"/>
              </a:rPr>
              <a:t>CYLINDER OR ONE OF THE PRISMS)</a:t>
            </a:r>
            <a:r>
              <a:rPr lang="en-US" sz="1400" b="0">
                <a:latin typeface="Times New Roman" pitchFamily="18" charset="0"/>
                <a:sym typeface="Wingdings" pitchFamily="2" charset="2"/>
              </a:rPr>
              <a:t>:</a:t>
            </a:r>
          </a:p>
          <a:p>
            <a:pPr eaLnBrk="1" hangingPunct="1"/>
            <a:r>
              <a:rPr lang="en-US" sz="1400" b="0">
                <a:latin typeface="Times New Roman" pitchFamily="18" charset="0"/>
                <a:sym typeface="Wingdings" pitchFamily="2" charset="2"/>
              </a:rPr>
              <a:t>              IT’S OTHER VIEW WILL BE A TRIANGLE     ( IF SOLID IS </a:t>
            </a:r>
            <a:r>
              <a:rPr lang="en-US" sz="1400" i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CONE OR ONE OF THE PYRAMIDS):</a:t>
            </a:r>
          </a:p>
          <a:p>
            <a:pPr eaLnBrk="1" hangingPunct="1"/>
            <a:r>
              <a:rPr lang="en-US" sz="1400" b="0">
                <a:latin typeface="Times New Roman" pitchFamily="18" charset="0"/>
                <a:sym typeface="Wingdings" pitchFamily="2" charset="2"/>
              </a:rPr>
              <a:t>	DRAW FV &amp; TV OF THAT SOLID IN STANDING POSITION:</a:t>
            </a:r>
          </a:p>
          <a:p>
            <a:pPr eaLnBrk="1" hangingPunct="1"/>
            <a:r>
              <a:rPr lang="en-US" sz="140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STEP 2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:</a:t>
            </a:r>
            <a:r>
              <a:rPr lang="en-US" sz="1400" b="0">
                <a:latin typeface="Times New Roman" pitchFamily="18" charset="0"/>
                <a:sym typeface="Wingdings" pitchFamily="2" charset="2"/>
              </a:rPr>
              <a:t> CONSIDERING SOLID’S INCLINATION ( AXIS POSITION ) DRAW IT’S FV &amp; TV.</a:t>
            </a:r>
          </a:p>
          <a:p>
            <a:pPr eaLnBrk="1" hangingPunct="1"/>
            <a:r>
              <a:rPr lang="en-US" sz="140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STEP 3</a:t>
            </a:r>
            <a:r>
              <a:rPr lang="en-US" sz="1400">
                <a:latin typeface="Times New Roman" pitchFamily="18" charset="0"/>
                <a:sym typeface="Wingdings" pitchFamily="2" charset="2"/>
              </a:rPr>
              <a:t>:</a:t>
            </a:r>
            <a:r>
              <a:rPr lang="en-US" sz="1400" b="0">
                <a:latin typeface="Times New Roman" pitchFamily="18" charset="0"/>
                <a:sym typeface="Wingdings" pitchFamily="2" charset="2"/>
              </a:rPr>
              <a:t> IN LAST STEP, CONSIDERING REMAINING INCLINATION, DRAW IT’S FINAL FV &amp; TV.</a:t>
            </a:r>
            <a:endParaRPr lang="en-US" sz="1400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236788" y="3990975"/>
            <a:ext cx="2295525" cy="192246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8575" y="3990975"/>
            <a:ext cx="2165350" cy="19224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239713" y="4448175"/>
            <a:ext cx="388937" cy="5492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239713" y="5089525"/>
            <a:ext cx="388937" cy="411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09563" y="4997450"/>
            <a:ext cx="3941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34975" y="4402138"/>
            <a:ext cx="0" cy="641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61" name="Group 17"/>
          <p:cNvGrpSpPr>
            <a:grpSpLocks/>
          </p:cNvGrpSpPr>
          <p:nvPr/>
        </p:nvGrpSpPr>
        <p:grpSpPr bwMode="auto">
          <a:xfrm>
            <a:off x="715963" y="4467225"/>
            <a:ext cx="685800" cy="1068388"/>
            <a:chOff x="1008" y="2660"/>
            <a:chExt cx="760" cy="1120"/>
          </a:xfrm>
        </p:grpSpPr>
        <p:sp>
          <p:nvSpPr>
            <p:cNvPr id="31893" name="AutoShape 18"/>
            <p:cNvSpPr>
              <a:spLocks noChangeArrowheads="1"/>
            </p:cNvSpPr>
            <p:nvPr/>
          </p:nvSpPr>
          <p:spPr bwMode="auto">
            <a:xfrm rot="3082504">
              <a:off x="1264" y="2588"/>
              <a:ext cx="432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4" name="Oval 19"/>
            <p:cNvSpPr>
              <a:spLocks noChangeArrowheads="1"/>
            </p:cNvSpPr>
            <p:nvPr/>
          </p:nvSpPr>
          <p:spPr bwMode="auto">
            <a:xfrm>
              <a:off x="1104" y="3324"/>
              <a:ext cx="288" cy="4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5" name="Line 20"/>
            <p:cNvSpPr>
              <a:spLocks noChangeShapeType="1"/>
            </p:cNvSpPr>
            <p:nvPr/>
          </p:nvSpPr>
          <p:spPr bwMode="auto">
            <a:xfrm>
              <a:off x="1296" y="3336"/>
              <a:ext cx="432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6" name="Line 21"/>
            <p:cNvSpPr>
              <a:spLocks noChangeShapeType="1"/>
            </p:cNvSpPr>
            <p:nvPr/>
          </p:nvSpPr>
          <p:spPr bwMode="auto">
            <a:xfrm flipV="1">
              <a:off x="1296" y="3552"/>
              <a:ext cx="432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7" name="Line 22"/>
            <p:cNvSpPr>
              <a:spLocks noChangeShapeType="1"/>
            </p:cNvSpPr>
            <p:nvPr/>
          </p:nvSpPr>
          <p:spPr bwMode="auto">
            <a:xfrm flipH="1">
              <a:off x="1008" y="2680"/>
              <a:ext cx="720" cy="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62" name="Group 23"/>
          <p:cNvGrpSpPr>
            <a:grpSpLocks/>
          </p:cNvGrpSpPr>
          <p:nvPr/>
        </p:nvGrpSpPr>
        <p:grpSpPr bwMode="auto">
          <a:xfrm>
            <a:off x="1463675" y="4494213"/>
            <a:ext cx="508000" cy="1052512"/>
            <a:chOff x="1836" y="2688"/>
            <a:chExt cx="564" cy="1104"/>
          </a:xfrm>
        </p:grpSpPr>
        <p:grpSp>
          <p:nvGrpSpPr>
            <p:cNvPr id="31885" name="Group 24"/>
            <p:cNvGrpSpPr>
              <a:grpSpLocks/>
            </p:cNvGrpSpPr>
            <p:nvPr/>
          </p:nvGrpSpPr>
          <p:grpSpPr bwMode="auto">
            <a:xfrm rot="-2766602">
              <a:off x="1836" y="3252"/>
              <a:ext cx="624" cy="456"/>
              <a:chOff x="1488" y="2988"/>
              <a:chExt cx="624" cy="456"/>
            </a:xfrm>
          </p:grpSpPr>
          <p:sp>
            <p:nvSpPr>
              <p:cNvPr id="31890" name="Oval 25"/>
              <p:cNvSpPr>
                <a:spLocks noChangeArrowheads="1"/>
              </p:cNvSpPr>
              <p:nvPr/>
            </p:nvSpPr>
            <p:spPr bwMode="auto">
              <a:xfrm>
                <a:off x="1488" y="2988"/>
                <a:ext cx="288" cy="4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91" name="Line 26"/>
              <p:cNvSpPr>
                <a:spLocks noChangeShapeType="1"/>
              </p:cNvSpPr>
              <p:nvPr/>
            </p:nvSpPr>
            <p:spPr bwMode="auto">
              <a:xfrm>
                <a:off x="1680" y="3000"/>
                <a:ext cx="432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2" name="Line 27"/>
              <p:cNvSpPr>
                <a:spLocks noChangeShapeType="1"/>
              </p:cNvSpPr>
              <p:nvPr/>
            </p:nvSpPr>
            <p:spPr bwMode="auto">
              <a:xfrm flipV="1">
                <a:off x="1680" y="3216"/>
                <a:ext cx="432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886" name="Oval 28"/>
            <p:cNvSpPr>
              <a:spLocks noChangeArrowheads="1"/>
            </p:cNvSpPr>
            <p:nvPr/>
          </p:nvSpPr>
          <p:spPr bwMode="auto">
            <a:xfrm>
              <a:off x="1836" y="2880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7" name="Line 29"/>
            <p:cNvSpPr>
              <a:spLocks noChangeShapeType="1"/>
            </p:cNvSpPr>
            <p:nvPr/>
          </p:nvSpPr>
          <p:spPr bwMode="auto">
            <a:xfrm flipH="1">
              <a:off x="1968" y="268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8" name="Line 30"/>
            <p:cNvSpPr>
              <a:spLocks noChangeShapeType="1"/>
            </p:cNvSpPr>
            <p:nvPr/>
          </p:nvSpPr>
          <p:spPr bwMode="auto">
            <a:xfrm flipH="1">
              <a:off x="2208" y="2688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9" name="Line 31"/>
            <p:cNvSpPr>
              <a:spLocks noChangeShapeType="1"/>
            </p:cNvSpPr>
            <p:nvPr/>
          </p:nvSpPr>
          <p:spPr bwMode="auto">
            <a:xfrm flipH="1">
              <a:off x="1872" y="3216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3" name="Line 32"/>
          <p:cNvSpPr>
            <a:spLocks noChangeShapeType="1"/>
          </p:cNvSpPr>
          <p:nvPr/>
        </p:nvSpPr>
        <p:spPr bwMode="auto">
          <a:xfrm flipV="1">
            <a:off x="1647825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33"/>
          <p:cNvSpPr>
            <a:spLocks noChangeShapeType="1"/>
          </p:cNvSpPr>
          <p:nvPr/>
        </p:nvSpPr>
        <p:spPr bwMode="auto">
          <a:xfrm>
            <a:off x="1136650" y="3898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34"/>
          <p:cNvSpPr>
            <a:spLocks noChangeShapeType="1"/>
          </p:cNvSpPr>
          <p:nvPr/>
        </p:nvSpPr>
        <p:spPr bwMode="auto">
          <a:xfrm>
            <a:off x="434975" y="3898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Rectangle 35"/>
          <p:cNvSpPr>
            <a:spLocks noChangeArrowheads="1"/>
          </p:cNvSpPr>
          <p:nvPr/>
        </p:nvSpPr>
        <p:spPr bwMode="auto">
          <a:xfrm>
            <a:off x="6819900" y="3986213"/>
            <a:ext cx="2295525" cy="192246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36"/>
          <p:cNvSpPr>
            <a:spLocks noChangeArrowheads="1"/>
          </p:cNvSpPr>
          <p:nvPr/>
        </p:nvSpPr>
        <p:spPr bwMode="auto">
          <a:xfrm>
            <a:off x="4611688" y="3986213"/>
            <a:ext cx="2165350" cy="19224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Line 37"/>
          <p:cNvSpPr>
            <a:spLocks noChangeShapeType="1"/>
          </p:cNvSpPr>
          <p:nvPr/>
        </p:nvSpPr>
        <p:spPr bwMode="auto">
          <a:xfrm>
            <a:off x="4892675" y="4873625"/>
            <a:ext cx="394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69" name="Group 38"/>
          <p:cNvGrpSpPr>
            <a:grpSpLocks/>
          </p:cNvGrpSpPr>
          <p:nvPr/>
        </p:nvGrpSpPr>
        <p:grpSpPr bwMode="auto">
          <a:xfrm rot="10792971">
            <a:off x="4800600" y="4373563"/>
            <a:ext cx="390525" cy="1098550"/>
            <a:chOff x="2784" y="2688"/>
            <a:chExt cx="432" cy="1152"/>
          </a:xfrm>
        </p:grpSpPr>
        <p:sp>
          <p:nvSpPr>
            <p:cNvPr id="31882" name="AutoShape 39"/>
            <p:cNvSpPr>
              <a:spLocks noChangeArrowheads="1"/>
            </p:cNvSpPr>
            <p:nvPr/>
          </p:nvSpPr>
          <p:spPr bwMode="auto">
            <a:xfrm>
              <a:off x="2784" y="2736"/>
              <a:ext cx="432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3" name="Oval 40"/>
            <p:cNvSpPr>
              <a:spLocks noChangeArrowheads="1"/>
            </p:cNvSpPr>
            <p:nvPr/>
          </p:nvSpPr>
          <p:spPr bwMode="auto">
            <a:xfrm>
              <a:off x="2784" y="3408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4" name="Line 41"/>
            <p:cNvSpPr>
              <a:spLocks noChangeShapeType="1"/>
            </p:cNvSpPr>
            <p:nvPr/>
          </p:nvSpPr>
          <p:spPr bwMode="auto">
            <a:xfrm>
              <a:off x="3000" y="268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70" name="Group 42"/>
          <p:cNvGrpSpPr>
            <a:grpSpLocks/>
          </p:cNvGrpSpPr>
          <p:nvPr/>
        </p:nvGrpSpPr>
        <p:grpSpPr bwMode="auto">
          <a:xfrm rot="10800000" flipH="1">
            <a:off x="5375275" y="4373563"/>
            <a:ext cx="700088" cy="1068387"/>
            <a:chOff x="1008" y="2660"/>
            <a:chExt cx="760" cy="1120"/>
          </a:xfrm>
        </p:grpSpPr>
        <p:sp>
          <p:nvSpPr>
            <p:cNvPr id="31877" name="AutoShape 43"/>
            <p:cNvSpPr>
              <a:spLocks noChangeArrowheads="1"/>
            </p:cNvSpPr>
            <p:nvPr/>
          </p:nvSpPr>
          <p:spPr bwMode="auto">
            <a:xfrm rot="3082504">
              <a:off x="1264" y="2588"/>
              <a:ext cx="432" cy="57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8" name="Oval 44"/>
            <p:cNvSpPr>
              <a:spLocks noChangeArrowheads="1"/>
            </p:cNvSpPr>
            <p:nvPr/>
          </p:nvSpPr>
          <p:spPr bwMode="auto">
            <a:xfrm>
              <a:off x="1104" y="3324"/>
              <a:ext cx="288" cy="4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9" name="Line 45"/>
            <p:cNvSpPr>
              <a:spLocks noChangeShapeType="1"/>
            </p:cNvSpPr>
            <p:nvPr/>
          </p:nvSpPr>
          <p:spPr bwMode="auto">
            <a:xfrm>
              <a:off x="1296" y="3336"/>
              <a:ext cx="432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0" name="Line 46"/>
            <p:cNvSpPr>
              <a:spLocks noChangeShapeType="1"/>
            </p:cNvSpPr>
            <p:nvPr/>
          </p:nvSpPr>
          <p:spPr bwMode="auto">
            <a:xfrm flipV="1">
              <a:off x="1296" y="3552"/>
              <a:ext cx="432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1" name="Line 47"/>
            <p:cNvSpPr>
              <a:spLocks noChangeShapeType="1"/>
            </p:cNvSpPr>
            <p:nvPr/>
          </p:nvSpPr>
          <p:spPr bwMode="auto">
            <a:xfrm flipH="1">
              <a:off x="1008" y="2680"/>
              <a:ext cx="720" cy="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71" name="Group 48"/>
          <p:cNvGrpSpPr>
            <a:grpSpLocks/>
          </p:cNvGrpSpPr>
          <p:nvPr/>
        </p:nvGrpSpPr>
        <p:grpSpPr bwMode="auto">
          <a:xfrm>
            <a:off x="6192838" y="4922838"/>
            <a:ext cx="465137" cy="503237"/>
            <a:chOff x="4176" y="2688"/>
            <a:chExt cx="516" cy="528"/>
          </a:xfrm>
        </p:grpSpPr>
        <p:sp>
          <p:nvSpPr>
            <p:cNvPr id="31874" name="Oval 49"/>
            <p:cNvSpPr>
              <a:spLocks noChangeArrowheads="1"/>
            </p:cNvSpPr>
            <p:nvPr/>
          </p:nvSpPr>
          <p:spPr bwMode="auto">
            <a:xfrm>
              <a:off x="4176" y="2880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5" name="Line 50"/>
            <p:cNvSpPr>
              <a:spLocks noChangeShapeType="1"/>
            </p:cNvSpPr>
            <p:nvPr/>
          </p:nvSpPr>
          <p:spPr bwMode="auto">
            <a:xfrm flipH="1">
              <a:off x="4308" y="268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76" name="Line 51"/>
            <p:cNvSpPr>
              <a:spLocks noChangeShapeType="1"/>
            </p:cNvSpPr>
            <p:nvPr/>
          </p:nvSpPr>
          <p:spPr bwMode="auto">
            <a:xfrm flipH="1">
              <a:off x="4548" y="2688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72" name="Group 52"/>
          <p:cNvGrpSpPr>
            <a:grpSpLocks/>
          </p:cNvGrpSpPr>
          <p:nvPr/>
        </p:nvGrpSpPr>
        <p:grpSpPr bwMode="auto">
          <a:xfrm>
            <a:off x="6203950" y="4235450"/>
            <a:ext cx="476250" cy="595313"/>
            <a:chOff x="4212" y="3168"/>
            <a:chExt cx="528" cy="624"/>
          </a:xfrm>
        </p:grpSpPr>
        <p:grpSp>
          <p:nvGrpSpPr>
            <p:cNvPr id="31869" name="Group 53"/>
            <p:cNvGrpSpPr>
              <a:grpSpLocks/>
            </p:cNvGrpSpPr>
            <p:nvPr/>
          </p:nvGrpSpPr>
          <p:grpSpPr bwMode="auto">
            <a:xfrm rot="-2766602">
              <a:off x="4176" y="3252"/>
              <a:ext cx="624" cy="456"/>
              <a:chOff x="1488" y="2988"/>
              <a:chExt cx="624" cy="456"/>
            </a:xfrm>
          </p:grpSpPr>
          <p:sp>
            <p:nvSpPr>
              <p:cNvPr id="31871" name="Oval 54"/>
              <p:cNvSpPr>
                <a:spLocks noChangeArrowheads="1"/>
              </p:cNvSpPr>
              <p:nvPr/>
            </p:nvSpPr>
            <p:spPr bwMode="auto">
              <a:xfrm>
                <a:off x="1488" y="2988"/>
                <a:ext cx="288" cy="4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2" name="Line 55"/>
              <p:cNvSpPr>
                <a:spLocks noChangeShapeType="1"/>
              </p:cNvSpPr>
              <p:nvPr/>
            </p:nvSpPr>
            <p:spPr bwMode="auto">
              <a:xfrm>
                <a:off x="1680" y="3000"/>
                <a:ext cx="432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3" name="Line 56"/>
              <p:cNvSpPr>
                <a:spLocks noChangeShapeType="1"/>
              </p:cNvSpPr>
              <p:nvPr/>
            </p:nvSpPr>
            <p:spPr bwMode="auto">
              <a:xfrm flipV="1">
                <a:off x="1680" y="3216"/>
                <a:ext cx="432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870" name="Line 57"/>
            <p:cNvSpPr>
              <a:spLocks noChangeShapeType="1"/>
            </p:cNvSpPr>
            <p:nvPr/>
          </p:nvSpPr>
          <p:spPr bwMode="auto">
            <a:xfrm flipH="1">
              <a:off x="4212" y="3216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73" name="Line 58"/>
          <p:cNvSpPr>
            <a:spLocks noChangeShapeType="1"/>
          </p:cNvSpPr>
          <p:nvPr/>
        </p:nvSpPr>
        <p:spPr bwMode="auto">
          <a:xfrm flipV="1">
            <a:off x="5029200" y="5791200"/>
            <a:ext cx="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59"/>
          <p:cNvSpPr>
            <a:spLocks noChangeShapeType="1"/>
          </p:cNvSpPr>
          <p:nvPr/>
        </p:nvSpPr>
        <p:spPr bwMode="auto">
          <a:xfrm flipV="1">
            <a:off x="5654675" y="53340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Line 60"/>
          <p:cNvSpPr>
            <a:spLocks noChangeShapeType="1"/>
          </p:cNvSpPr>
          <p:nvPr/>
        </p:nvSpPr>
        <p:spPr bwMode="auto">
          <a:xfrm>
            <a:off x="6300788" y="4191000"/>
            <a:ext cx="0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Oval 61"/>
          <p:cNvSpPr>
            <a:spLocks noChangeArrowheads="1"/>
          </p:cNvSpPr>
          <p:nvPr/>
        </p:nvSpPr>
        <p:spPr bwMode="auto">
          <a:xfrm>
            <a:off x="3667125" y="4662488"/>
            <a:ext cx="292100" cy="3333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Oval 62"/>
          <p:cNvSpPr>
            <a:spLocks noChangeArrowheads="1"/>
          </p:cNvSpPr>
          <p:nvPr/>
        </p:nvSpPr>
        <p:spPr bwMode="auto">
          <a:xfrm>
            <a:off x="2433638" y="5043488"/>
            <a:ext cx="376237" cy="376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78" name="Group 63"/>
          <p:cNvGrpSpPr>
            <a:grpSpLocks/>
          </p:cNvGrpSpPr>
          <p:nvPr/>
        </p:nvGrpSpPr>
        <p:grpSpPr bwMode="auto">
          <a:xfrm>
            <a:off x="2433638" y="4414838"/>
            <a:ext cx="376237" cy="587375"/>
            <a:chOff x="744" y="2592"/>
            <a:chExt cx="432" cy="672"/>
          </a:xfrm>
        </p:grpSpPr>
        <p:sp>
          <p:nvSpPr>
            <p:cNvPr id="31867" name="Rectangle 64"/>
            <p:cNvSpPr>
              <a:spLocks noChangeArrowheads="1"/>
            </p:cNvSpPr>
            <p:nvPr/>
          </p:nvSpPr>
          <p:spPr bwMode="auto">
            <a:xfrm>
              <a:off x="744" y="2640"/>
              <a:ext cx="43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8" name="Line 65"/>
            <p:cNvSpPr>
              <a:spLocks noChangeShapeType="1"/>
            </p:cNvSpPr>
            <p:nvPr/>
          </p:nvSpPr>
          <p:spPr bwMode="auto">
            <a:xfrm>
              <a:off x="960" y="25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79" name="Line 66"/>
          <p:cNvSpPr>
            <a:spLocks noChangeShapeType="1"/>
          </p:cNvSpPr>
          <p:nvPr/>
        </p:nvSpPr>
        <p:spPr bwMode="auto">
          <a:xfrm flipV="1">
            <a:off x="3971925" y="5886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80" name="Group 67"/>
          <p:cNvGrpSpPr>
            <a:grpSpLocks/>
          </p:cNvGrpSpPr>
          <p:nvPr/>
        </p:nvGrpSpPr>
        <p:grpSpPr bwMode="auto">
          <a:xfrm rot="3289504">
            <a:off x="3101181" y="4394994"/>
            <a:ext cx="377825" cy="585788"/>
            <a:chOff x="744" y="2592"/>
            <a:chExt cx="432" cy="672"/>
          </a:xfrm>
        </p:grpSpPr>
        <p:sp>
          <p:nvSpPr>
            <p:cNvPr id="31865" name="Rectangle 68"/>
            <p:cNvSpPr>
              <a:spLocks noChangeArrowheads="1"/>
            </p:cNvSpPr>
            <p:nvPr/>
          </p:nvSpPr>
          <p:spPr bwMode="auto">
            <a:xfrm>
              <a:off x="744" y="2640"/>
              <a:ext cx="43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6" name="Line 69"/>
            <p:cNvSpPr>
              <a:spLocks noChangeShapeType="1"/>
            </p:cNvSpPr>
            <p:nvPr/>
          </p:nvSpPr>
          <p:spPr bwMode="auto">
            <a:xfrm>
              <a:off x="960" y="25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1" name="Line 70"/>
          <p:cNvSpPr>
            <a:spLocks noChangeShapeType="1"/>
          </p:cNvSpPr>
          <p:nvPr/>
        </p:nvSpPr>
        <p:spPr bwMode="auto">
          <a:xfrm>
            <a:off x="2328863" y="5002213"/>
            <a:ext cx="192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82" name="Group 71"/>
          <p:cNvGrpSpPr>
            <a:grpSpLocks/>
          </p:cNvGrpSpPr>
          <p:nvPr/>
        </p:nvGrpSpPr>
        <p:grpSpPr bwMode="auto">
          <a:xfrm>
            <a:off x="2914650" y="5067300"/>
            <a:ext cx="642938" cy="358775"/>
            <a:chOff x="1296" y="3339"/>
            <a:chExt cx="738" cy="411"/>
          </a:xfrm>
        </p:grpSpPr>
        <p:sp>
          <p:nvSpPr>
            <p:cNvPr id="31861" name="Oval 72"/>
            <p:cNvSpPr>
              <a:spLocks noChangeArrowheads="1"/>
            </p:cNvSpPr>
            <p:nvPr/>
          </p:nvSpPr>
          <p:spPr bwMode="auto">
            <a:xfrm>
              <a:off x="1296" y="3342"/>
              <a:ext cx="210" cy="4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2" name="Rectangle 73"/>
            <p:cNvSpPr>
              <a:spLocks noChangeArrowheads="1"/>
            </p:cNvSpPr>
            <p:nvPr/>
          </p:nvSpPr>
          <p:spPr bwMode="auto">
            <a:xfrm>
              <a:off x="1392" y="3339"/>
              <a:ext cx="528" cy="4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3" name="Oval 74"/>
            <p:cNvSpPr>
              <a:spLocks noChangeArrowheads="1"/>
            </p:cNvSpPr>
            <p:nvPr/>
          </p:nvSpPr>
          <p:spPr bwMode="auto">
            <a:xfrm>
              <a:off x="1824" y="3342"/>
              <a:ext cx="210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4" name="Oval 75"/>
            <p:cNvSpPr>
              <a:spLocks noChangeArrowheads="1"/>
            </p:cNvSpPr>
            <p:nvPr/>
          </p:nvSpPr>
          <p:spPr bwMode="auto">
            <a:xfrm>
              <a:off x="1320" y="3348"/>
              <a:ext cx="210" cy="3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83" name="Group 76"/>
          <p:cNvGrpSpPr>
            <a:grpSpLocks/>
          </p:cNvGrpSpPr>
          <p:nvPr/>
        </p:nvGrpSpPr>
        <p:grpSpPr bwMode="auto">
          <a:xfrm rot="2472940">
            <a:off x="3667125" y="5170488"/>
            <a:ext cx="642938" cy="357187"/>
            <a:chOff x="1296" y="3339"/>
            <a:chExt cx="738" cy="411"/>
          </a:xfrm>
        </p:grpSpPr>
        <p:sp>
          <p:nvSpPr>
            <p:cNvPr id="31857" name="Oval 77"/>
            <p:cNvSpPr>
              <a:spLocks noChangeArrowheads="1"/>
            </p:cNvSpPr>
            <p:nvPr/>
          </p:nvSpPr>
          <p:spPr bwMode="auto">
            <a:xfrm>
              <a:off x="1296" y="3342"/>
              <a:ext cx="210" cy="4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8" name="Rectangle 78"/>
            <p:cNvSpPr>
              <a:spLocks noChangeArrowheads="1"/>
            </p:cNvSpPr>
            <p:nvPr/>
          </p:nvSpPr>
          <p:spPr bwMode="auto">
            <a:xfrm>
              <a:off x="1392" y="3339"/>
              <a:ext cx="528" cy="4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9" name="Oval 79"/>
            <p:cNvSpPr>
              <a:spLocks noChangeArrowheads="1"/>
            </p:cNvSpPr>
            <p:nvPr/>
          </p:nvSpPr>
          <p:spPr bwMode="auto">
            <a:xfrm>
              <a:off x="1824" y="3342"/>
              <a:ext cx="210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0" name="Oval 80"/>
            <p:cNvSpPr>
              <a:spLocks noChangeArrowheads="1"/>
            </p:cNvSpPr>
            <p:nvPr/>
          </p:nvSpPr>
          <p:spPr bwMode="auto">
            <a:xfrm>
              <a:off x="1320" y="3348"/>
              <a:ext cx="210" cy="3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84" name="Oval 81"/>
          <p:cNvSpPr>
            <a:spLocks noChangeArrowheads="1"/>
          </p:cNvSpPr>
          <p:nvPr/>
        </p:nvSpPr>
        <p:spPr bwMode="auto">
          <a:xfrm>
            <a:off x="4002088" y="4373563"/>
            <a:ext cx="292100" cy="334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Line 82"/>
          <p:cNvSpPr>
            <a:spLocks noChangeShapeType="1"/>
          </p:cNvSpPr>
          <p:nvPr/>
        </p:nvSpPr>
        <p:spPr bwMode="auto">
          <a:xfrm flipH="1">
            <a:off x="3697288" y="4389438"/>
            <a:ext cx="377825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Line 83"/>
          <p:cNvSpPr>
            <a:spLocks noChangeShapeType="1"/>
          </p:cNvSpPr>
          <p:nvPr/>
        </p:nvSpPr>
        <p:spPr bwMode="auto">
          <a:xfrm flipH="1">
            <a:off x="3902075" y="4635500"/>
            <a:ext cx="376238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7" name="Oval 84"/>
          <p:cNvSpPr>
            <a:spLocks noChangeArrowheads="1"/>
          </p:cNvSpPr>
          <p:nvPr/>
        </p:nvSpPr>
        <p:spPr bwMode="auto">
          <a:xfrm>
            <a:off x="3708400" y="4641850"/>
            <a:ext cx="276225" cy="3333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Line 85"/>
          <p:cNvSpPr>
            <a:spLocks noChangeShapeType="1"/>
          </p:cNvSpPr>
          <p:nvPr/>
        </p:nvSpPr>
        <p:spPr bwMode="auto">
          <a:xfrm>
            <a:off x="3165475" y="42894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Line 86"/>
          <p:cNvSpPr>
            <a:spLocks noChangeShapeType="1"/>
          </p:cNvSpPr>
          <p:nvPr/>
        </p:nvSpPr>
        <p:spPr bwMode="auto">
          <a:xfrm>
            <a:off x="2592388" y="4252913"/>
            <a:ext cx="0" cy="16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Oval 87"/>
          <p:cNvSpPr>
            <a:spLocks noChangeArrowheads="1"/>
          </p:cNvSpPr>
          <p:nvPr/>
        </p:nvSpPr>
        <p:spPr bwMode="auto">
          <a:xfrm flipV="1">
            <a:off x="8267700" y="4881563"/>
            <a:ext cx="292100" cy="3333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Oval 88"/>
          <p:cNvSpPr>
            <a:spLocks noChangeArrowheads="1"/>
          </p:cNvSpPr>
          <p:nvPr/>
        </p:nvSpPr>
        <p:spPr bwMode="auto">
          <a:xfrm flipV="1">
            <a:off x="7034213" y="4457700"/>
            <a:ext cx="376237" cy="376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92" name="Group 89"/>
          <p:cNvGrpSpPr>
            <a:grpSpLocks/>
          </p:cNvGrpSpPr>
          <p:nvPr/>
        </p:nvGrpSpPr>
        <p:grpSpPr bwMode="auto">
          <a:xfrm flipV="1">
            <a:off x="7034213" y="4875213"/>
            <a:ext cx="376237" cy="587375"/>
            <a:chOff x="744" y="2592"/>
            <a:chExt cx="432" cy="672"/>
          </a:xfrm>
        </p:grpSpPr>
        <p:sp>
          <p:nvSpPr>
            <p:cNvPr id="31855" name="Rectangle 90"/>
            <p:cNvSpPr>
              <a:spLocks noChangeArrowheads="1"/>
            </p:cNvSpPr>
            <p:nvPr/>
          </p:nvSpPr>
          <p:spPr bwMode="auto">
            <a:xfrm>
              <a:off x="744" y="2640"/>
              <a:ext cx="43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6" name="Line 91"/>
            <p:cNvSpPr>
              <a:spLocks noChangeShapeType="1"/>
            </p:cNvSpPr>
            <p:nvPr/>
          </p:nvSpPr>
          <p:spPr bwMode="auto">
            <a:xfrm>
              <a:off x="960" y="25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93" name="Line 92"/>
          <p:cNvSpPr>
            <a:spLocks noChangeShapeType="1"/>
          </p:cNvSpPr>
          <p:nvPr/>
        </p:nvSpPr>
        <p:spPr bwMode="auto">
          <a:xfrm>
            <a:off x="8382000" y="42100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94" name="Group 93"/>
          <p:cNvGrpSpPr>
            <a:grpSpLocks/>
          </p:cNvGrpSpPr>
          <p:nvPr/>
        </p:nvGrpSpPr>
        <p:grpSpPr bwMode="auto">
          <a:xfrm rot="18310496" flipV="1">
            <a:off x="7701756" y="4896644"/>
            <a:ext cx="377825" cy="585788"/>
            <a:chOff x="744" y="2592"/>
            <a:chExt cx="432" cy="672"/>
          </a:xfrm>
        </p:grpSpPr>
        <p:sp>
          <p:nvSpPr>
            <p:cNvPr id="31853" name="Rectangle 94"/>
            <p:cNvSpPr>
              <a:spLocks noChangeArrowheads="1"/>
            </p:cNvSpPr>
            <p:nvPr/>
          </p:nvSpPr>
          <p:spPr bwMode="auto">
            <a:xfrm>
              <a:off x="744" y="2640"/>
              <a:ext cx="43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4" name="Line 95"/>
            <p:cNvSpPr>
              <a:spLocks noChangeShapeType="1"/>
            </p:cNvSpPr>
            <p:nvPr/>
          </p:nvSpPr>
          <p:spPr bwMode="auto">
            <a:xfrm>
              <a:off x="960" y="25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95" name="Line 96"/>
          <p:cNvSpPr>
            <a:spLocks noChangeShapeType="1"/>
          </p:cNvSpPr>
          <p:nvPr/>
        </p:nvSpPr>
        <p:spPr bwMode="auto">
          <a:xfrm flipV="1">
            <a:off x="6929438" y="4875213"/>
            <a:ext cx="192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96" name="Group 97"/>
          <p:cNvGrpSpPr>
            <a:grpSpLocks/>
          </p:cNvGrpSpPr>
          <p:nvPr/>
        </p:nvGrpSpPr>
        <p:grpSpPr bwMode="auto">
          <a:xfrm flipV="1">
            <a:off x="7515225" y="4451350"/>
            <a:ext cx="642938" cy="358775"/>
            <a:chOff x="1296" y="3339"/>
            <a:chExt cx="738" cy="411"/>
          </a:xfrm>
        </p:grpSpPr>
        <p:sp>
          <p:nvSpPr>
            <p:cNvPr id="31849" name="Oval 98"/>
            <p:cNvSpPr>
              <a:spLocks noChangeArrowheads="1"/>
            </p:cNvSpPr>
            <p:nvPr/>
          </p:nvSpPr>
          <p:spPr bwMode="auto">
            <a:xfrm>
              <a:off x="1296" y="3342"/>
              <a:ext cx="210" cy="4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0" name="Rectangle 99"/>
            <p:cNvSpPr>
              <a:spLocks noChangeArrowheads="1"/>
            </p:cNvSpPr>
            <p:nvPr/>
          </p:nvSpPr>
          <p:spPr bwMode="auto">
            <a:xfrm>
              <a:off x="1392" y="3339"/>
              <a:ext cx="528" cy="4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1" name="Oval 100"/>
            <p:cNvSpPr>
              <a:spLocks noChangeArrowheads="1"/>
            </p:cNvSpPr>
            <p:nvPr/>
          </p:nvSpPr>
          <p:spPr bwMode="auto">
            <a:xfrm>
              <a:off x="1824" y="3342"/>
              <a:ext cx="210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2" name="Oval 101"/>
            <p:cNvSpPr>
              <a:spLocks noChangeArrowheads="1"/>
            </p:cNvSpPr>
            <p:nvPr/>
          </p:nvSpPr>
          <p:spPr bwMode="auto">
            <a:xfrm>
              <a:off x="1320" y="3348"/>
              <a:ext cx="210" cy="3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97" name="Group 102"/>
          <p:cNvGrpSpPr>
            <a:grpSpLocks/>
          </p:cNvGrpSpPr>
          <p:nvPr/>
        </p:nvGrpSpPr>
        <p:grpSpPr bwMode="auto">
          <a:xfrm rot="19127060" flipV="1">
            <a:off x="8267700" y="4349750"/>
            <a:ext cx="642938" cy="357188"/>
            <a:chOff x="1296" y="3339"/>
            <a:chExt cx="738" cy="411"/>
          </a:xfrm>
        </p:grpSpPr>
        <p:sp>
          <p:nvSpPr>
            <p:cNvPr id="31845" name="Oval 103"/>
            <p:cNvSpPr>
              <a:spLocks noChangeArrowheads="1"/>
            </p:cNvSpPr>
            <p:nvPr/>
          </p:nvSpPr>
          <p:spPr bwMode="auto">
            <a:xfrm>
              <a:off x="1296" y="3342"/>
              <a:ext cx="210" cy="4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6" name="Rectangle 104"/>
            <p:cNvSpPr>
              <a:spLocks noChangeArrowheads="1"/>
            </p:cNvSpPr>
            <p:nvPr/>
          </p:nvSpPr>
          <p:spPr bwMode="auto">
            <a:xfrm>
              <a:off x="1392" y="3339"/>
              <a:ext cx="528" cy="4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" name="Oval 105"/>
            <p:cNvSpPr>
              <a:spLocks noChangeArrowheads="1"/>
            </p:cNvSpPr>
            <p:nvPr/>
          </p:nvSpPr>
          <p:spPr bwMode="auto">
            <a:xfrm>
              <a:off x="1824" y="3342"/>
              <a:ext cx="210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8" name="Oval 106"/>
            <p:cNvSpPr>
              <a:spLocks noChangeArrowheads="1"/>
            </p:cNvSpPr>
            <p:nvPr/>
          </p:nvSpPr>
          <p:spPr bwMode="auto">
            <a:xfrm>
              <a:off x="1320" y="3348"/>
              <a:ext cx="210" cy="3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98" name="Oval 107"/>
          <p:cNvSpPr>
            <a:spLocks noChangeArrowheads="1"/>
          </p:cNvSpPr>
          <p:nvPr/>
        </p:nvSpPr>
        <p:spPr bwMode="auto">
          <a:xfrm flipV="1">
            <a:off x="8602663" y="5168900"/>
            <a:ext cx="292100" cy="334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9" name="Line 108"/>
          <p:cNvSpPr>
            <a:spLocks noChangeShapeType="1"/>
          </p:cNvSpPr>
          <p:nvPr/>
        </p:nvSpPr>
        <p:spPr bwMode="auto">
          <a:xfrm flipH="1" flipV="1">
            <a:off x="8297863" y="5153025"/>
            <a:ext cx="377825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Line 109"/>
          <p:cNvSpPr>
            <a:spLocks noChangeShapeType="1"/>
          </p:cNvSpPr>
          <p:nvPr/>
        </p:nvSpPr>
        <p:spPr bwMode="auto">
          <a:xfrm flipH="1" flipV="1">
            <a:off x="8502650" y="4906963"/>
            <a:ext cx="376238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1" name="Oval 110"/>
          <p:cNvSpPr>
            <a:spLocks noChangeArrowheads="1"/>
          </p:cNvSpPr>
          <p:nvPr/>
        </p:nvSpPr>
        <p:spPr bwMode="auto">
          <a:xfrm flipV="1">
            <a:off x="8308975" y="4902200"/>
            <a:ext cx="276225" cy="3333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02" name="Line 111"/>
          <p:cNvSpPr>
            <a:spLocks noChangeShapeType="1"/>
          </p:cNvSpPr>
          <p:nvPr/>
        </p:nvSpPr>
        <p:spPr bwMode="auto">
          <a:xfrm flipV="1">
            <a:off x="7924800" y="5791200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3" name="Line 112"/>
          <p:cNvSpPr>
            <a:spLocks noChangeShapeType="1"/>
          </p:cNvSpPr>
          <p:nvPr/>
        </p:nvSpPr>
        <p:spPr bwMode="auto">
          <a:xfrm flipV="1">
            <a:off x="7239000" y="5791200"/>
            <a:ext cx="0" cy="16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4" name="Text Box 113"/>
          <p:cNvSpPr txBox="1">
            <a:spLocks noChangeArrowheads="1"/>
          </p:cNvSpPr>
          <p:nvPr/>
        </p:nvSpPr>
        <p:spPr bwMode="auto">
          <a:xfrm>
            <a:off x="104775" y="4095750"/>
            <a:ext cx="7493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VERTICAL</a:t>
            </a:r>
            <a:endParaRPr lang="en-US" sz="900" b="0">
              <a:latin typeface="Times New Roman" pitchFamily="18" charset="0"/>
            </a:endParaRPr>
          </a:p>
        </p:txBody>
      </p:sp>
      <p:sp>
        <p:nvSpPr>
          <p:cNvPr id="31805" name="Text Box 114"/>
          <p:cNvSpPr txBox="1">
            <a:spLocks noChangeArrowheads="1"/>
          </p:cNvSpPr>
          <p:nvPr/>
        </p:nvSpPr>
        <p:spPr bwMode="auto">
          <a:xfrm>
            <a:off x="717550" y="4095750"/>
            <a:ext cx="898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INCLINED HP</a:t>
            </a:r>
          </a:p>
        </p:txBody>
      </p:sp>
      <p:sp>
        <p:nvSpPr>
          <p:cNvPr id="31806" name="Text Box 115"/>
          <p:cNvSpPr txBox="1">
            <a:spLocks noChangeArrowheads="1"/>
          </p:cNvSpPr>
          <p:nvPr/>
        </p:nvSpPr>
        <p:spPr bwMode="auto">
          <a:xfrm>
            <a:off x="1200150" y="5505450"/>
            <a:ext cx="898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INCLINED VP</a:t>
            </a:r>
          </a:p>
        </p:txBody>
      </p:sp>
      <p:sp>
        <p:nvSpPr>
          <p:cNvPr id="31807" name="Text Box 116"/>
          <p:cNvSpPr txBox="1">
            <a:spLocks noChangeArrowheads="1"/>
          </p:cNvSpPr>
          <p:nvPr/>
        </p:nvSpPr>
        <p:spPr bwMode="auto">
          <a:xfrm>
            <a:off x="2238375" y="3978275"/>
            <a:ext cx="7493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VERTICAL</a:t>
            </a:r>
            <a:endParaRPr lang="en-US" sz="900" b="0">
              <a:latin typeface="Times New Roman" pitchFamily="18" charset="0"/>
            </a:endParaRPr>
          </a:p>
        </p:txBody>
      </p:sp>
      <p:sp>
        <p:nvSpPr>
          <p:cNvPr id="31808" name="Text Box 117"/>
          <p:cNvSpPr txBox="1">
            <a:spLocks noChangeArrowheads="1"/>
          </p:cNvSpPr>
          <p:nvPr/>
        </p:nvSpPr>
        <p:spPr bwMode="auto">
          <a:xfrm>
            <a:off x="2851150" y="3978275"/>
            <a:ext cx="898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INCLINED HP</a:t>
            </a:r>
          </a:p>
        </p:txBody>
      </p:sp>
      <p:sp>
        <p:nvSpPr>
          <p:cNvPr id="31809" name="Text Box 118"/>
          <p:cNvSpPr txBox="1">
            <a:spLocks noChangeArrowheads="1"/>
          </p:cNvSpPr>
          <p:nvPr/>
        </p:nvSpPr>
        <p:spPr bwMode="auto">
          <a:xfrm>
            <a:off x="3524250" y="5591175"/>
            <a:ext cx="898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INCLINED VP</a:t>
            </a:r>
          </a:p>
        </p:txBody>
      </p:sp>
      <p:grpSp>
        <p:nvGrpSpPr>
          <p:cNvPr id="31810" name="Group 119"/>
          <p:cNvGrpSpPr>
            <a:grpSpLocks/>
          </p:cNvGrpSpPr>
          <p:nvPr/>
        </p:nvGrpSpPr>
        <p:grpSpPr bwMode="auto">
          <a:xfrm>
            <a:off x="4533900" y="5372100"/>
            <a:ext cx="1066800" cy="371475"/>
            <a:chOff x="2016" y="3750"/>
            <a:chExt cx="672" cy="234"/>
          </a:xfrm>
        </p:grpSpPr>
        <p:sp>
          <p:nvSpPr>
            <p:cNvPr id="31839" name="Text Box 120"/>
            <p:cNvSpPr txBox="1">
              <a:spLocks noChangeArrowheads="1"/>
            </p:cNvSpPr>
            <p:nvPr/>
          </p:nvSpPr>
          <p:spPr bwMode="auto">
            <a:xfrm>
              <a:off x="2016" y="3840"/>
              <a:ext cx="6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900" b="0">
                  <a:latin typeface="Times New Roman" pitchFamily="18" charset="0"/>
                </a:rPr>
                <a:t>AXIS         </a:t>
              </a:r>
              <a:r>
                <a:rPr lang="en-US" sz="900" b="0">
                  <a:solidFill>
                    <a:srgbClr val="FF0000"/>
                  </a:solidFill>
                  <a:latin typeface="Times New Roman" pitchFamily="18" charset="0"/>
                </a:rPr>
                <a:t>TO VP</a:t>
              </a:r>
              <a:endParaRPr lang="en-US" sz="900" b="0">
                <a:latin typeface="Times New Roman" pitchFamily="18" charset="0"/>
              </a:endParaRPr>
            </a:p>
          </p:txBody>
        </p:sp>
        <p:grpSp>
          <p:nvGrpSpPr>
            <p:cNvPr id="31840" name="Group 121"/>
            <p:cNvGrpSpPr>
              <a:grpSpLocks/>
            </p:cNvGrpSpPr>
            <p:nvPr/>
          </p:nvGrpSpPr>
          <p:grpSpPr bwMode="auto">
            <a:xfrm>
              <a:off x="2268" y="3750"/>
              <a:ext cx="203" cy="192"/>
              <a:chOff x="2496" y="4032"/>
              <a:chExt cx="203" cy="192"/>
            </a:xfrm>
          </p:grpSpPr>
          <p:grpSp>
            <p:nvGrpSpPr>
              <p:cNvPr id="31841" name="Group 122"/>
              <p:cNvGrpSpPr>
                <a:grpSpLocks/>
              </p:cNvGrpSpPr>
              <p:nvPr/>
            </p:nvGrpSpPr>
            <p:grpSpPr bwMode="auto">
              <a:xfrm>
                <a:off x="2496" y="4128"/>
                <a:ext cx="96" cy="96"/>
                <a:chOff x="2688" y="3888"/>
                <a:chExt cx="96" cy="96"/>
              </a:xfrm>
            </p:grpSpPr>
            <p:sp>
              <p:nvSpPr>
                <p:cNvPr id="31843" name="Line 123"/>
                <p:cNvSpPr>
                  <a:spLocks noChangeShapeType="1"/>
                </p:cNvSpPr>
                <p:nvPr/>
              </p:nvSpPr>
              <p:spPr bwMode="auto">
                <a:xfrm>
                  <a:off x="2736" y="388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4" name="Line 124"/>
                <p:cNvSpPr>
                  <a:spLocks noChangeShapeType="1"/>
                </p:cNvSpPr>
                <p:nvPr/>
              </p:nvSpPr>
              <p:spPr bwMode="auto">
                <a:xfrm>
                  <a:off x="2688" y="398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42" name="Text Box 125"/>
              <p:cNvSpPr txBox="1">
                <a:spLocks noChangeArrowheads="1"/>
              </p:cNvSpPr>
              <p:nvPr/>
            </p:nvSpPr>
            <p:spPr bwMode="auto">
              <a:xfrm>
                <a:off x="2508" y="4032"/>
                <a:ext cx="19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200" b="0">
                    <a:latin typeface="Times New Roman" pitchFamily="18" charset="0"/>
                  </a:rPr>
                  <a:t>er</a:t>
                </a:r>
              </a:p>
            </p:txBody>
          </p:sp>
        </p:grpSp>
      </p:grpSp>
      <p:sp>
        <p:nvSpPr>
          <p:cNvPr id="31811" name="Text Box 126"/>
          <p:cNvSpPr txBox="1">
            <a:spLocks noChangeArrowheads="1"/>
          </p:cNvSpPr>
          <p:nvPr/>
        </p:nvSpPr>
        <p:spPr bwMode="auto">
          <a:xfrm>
            <a:off x="5502275" y="5486400"/>
            <a:ext cx="7524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INCLINED</a:t>
            </a:r>
            <a:r>
              <a:rPr lang="en-US" sz="900" b="0"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VP</a:t>
            </a:r>
          </a:p>
        </p:txBody>
      </p:sp>
      <p:sp>
        <p:nvSpPr>
          <p:cNvPr id="31812" name="Text Box 127"/>
          <p:cNvSpPr txBox="1">
            <a:spLocks noChangeArrowheads="1"/>
          </p:cNvSpPr>
          <p:nvPr/>
        </p:nvSpPr>
        <p:spPr bwMode="auto">
          <a:xfrm>
            <a:off x="5883275" y="3819525"/>
            <a:ext cx="898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INCLINED HP</a:t>
            </a:r>
          </a:p>
        </p:txBody>
      </p:sp>
      <p:grpSp>
        <p:nvGrpSpPr>
          <p:cNvPr id="31813" name="Group 128"/>
          <p:cNvGrpSpPr>
            <a:grpSpLocks/>
          </p:cNvGrpSpPr>
          <p:nvPr/>
        </p:nvGrpSpPr>
        <p:grpSpPr bwMode="auto">
          <a:xfrm>
            <a:off x="6778625" y="5403850"/>
            <a:ext cx="1066800" cy="371475"/>
            <a:chOff x="2016" y="3750"/>
            <a:chExt cx="672" cy="234"/>
          </a:xfrm>
        </p:grpSpPr>
        <p:sp>
          <p:nvSpPr>
            <p:cNvPr id="31833" name="Text Box 129"/>
            <p:cNvSpPr txBox="1">
              <a:spLocks noChangeArrowheads="1"/>
            </p:cNvSpPr>
            <p:nvPr/>
          </p:nvSpPr>
          <p:spPr bwMode="auto">
            <a:xfrm>
              <a:off x="2016" y="3840"/>
              <a:ext cx="6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900" b="0">
                  <a:latin typeface="Times New Roman" pitchFamily="18" charset="0"/>
                </a:rPr>
                <a:t>AXIS         </a:t>
              </a:r>
              <a:r>
                <a:rPr lang="en-US" sz="900" b="0">
                  <a:solidFill>
                    <a:srgbClr val="FF0000"/>
                  </a:solidFill>
                  <a:latin typeface="Times New Roman" pitchFamily="18" charset="0"/>
                </a:rPr>
                <a:t>TO VP</a:t>
              </a:r>
              <a:endParaRPr lang="en-US" sz="900" b="0">
                <a:latin typeface="Times New Roman" pitchFamily="18" charset="0"/>
              </a:endParaRPr>
            </a:p>
          </p:txBody>
        </p:sp>
        <p:grpSp>
          <p:nvGrpSpPr>
            <p:cNvPr id="31834" name="Group 130"/>
            <p:cNvGrpSpPr>
              <a:grpSpLocks/>
            </p:cNvGrpSpPr>
            <p:nvPr/>
          </p:nvGrpSpPr>
          <p:grpSpPr bwMode="auto">
            <a:xfrm>
              <a:off x="2268" y="3750"/>
              <a:ext cx="203" cy="192"/>
              <a:chOff x="2496" y="4032"/>
              <a:chExt cx="203" cy="192"/>
            </a:xfrm>
          </p:grpSpPr>
          <p:grpSp>
            <p:nvGrpSpPr>
              <p:cNvPr id="31835" name="Group 131"/>
              <p:cNvGrpSpPr>
                <a:grpSpLocks/>
              </p:cNvGrpSpPr>
              <p:nvPr/>
            </p:nvGrpSpPr>
            <p:grpSpPr bwMode="auto">
              <a:xfrm>
                <a:off x="2496" y="4128"/>
                <a:ext cx="96" cy="96"/>
                <a:chOff x="2688" y="3888"/>
                <a:chExt cx="96" cy="96"/>
              </a:xfrm>
            </p:grpSpPr>
            <p:sp>
              <p:nvSpPr>
                <p:cNvPr id="31837" name="Line 132"/>
                <p:cNvSpPr>
                  <a:spLocks noChangeShapeType="1"/>
                </p:cNvSpPr>
                <p:nvPr/>
              </p:nvSpPr>
              <p:spPr bwMode="auto">
                <a:xfrm>
                  <a:off x="2736" y="388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8" name="Line 133"/>
                <p:cNvSpPr>
                  <a:spLocks noChangeShapeType="1"/>
                </p:cNvSpPr>
                <p:nvPr/>
              </p:nvSpPr>
              <p:spPr bwMode="auto">
                <a:xfrm>
                  <a:off x="2688" y="398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36" name="Text Box 134"/>
              <p:cNvSpPr txBox="1">
                <a:spLocks noChangeArrowheads="1"/>
              </p:cNvSpPr>
              <p:nvPr/>
            </p:nvSpPr>
            <p:spPr bwMode="auto">
              <a:xfrm>
                <a:off x="2508" y="4032"/>
                <a:ext cx="19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200" b="0">
                    <a:latin typeface="Times New Roman" pitchFamily="18" charset="0"/>
                  </a:rPr>
                  <a:t>er</a:t>
                </a:r>
              </a:p>
            </p:txBody>
          </p:sp>
        </p:grpSp>
      </p:grpSp>
      <p:sp>
        <p:nvSpPr>
          <p:cNvPr id="31814" name="Text Box 135"/>
          <p:cNvSpPr txBox="1">
            <a:spLocks noChangeArrowheads="1"/>
          </p:cNvSpPr>
          <p:nvPr/>
        </p:nvSpPr>
        <p:spPr bwMode="auto">
          <a:xfrm>
            <a:off x="7693025" y="5480050"/>
            <a:ext cx="7524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INCLINED</a:t>
            </a:r>
            <a:r>
              <a:rPr lang="en-US" sz="900" b="0"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VP</a:t>
            </a:r>
          </a:p>
        </p:txBody>
      </p:sp>
      <p:sp>
        <p:nvSpPr>
          <p:cNvPr id="31815" name="Text Box 136"/>
          <p:cNvSpPr txBox="1">
            <a:spLocks noChangeArrowheads="1"/>
          </p:cNvSpPr>
          <p:nvPr/>
        </p:nvSpPr>
        <p:spPr bwMode="auto">
          <a:xfrm>
            <a:off x="8074025" y="3822700"/>
            <a:ext cx="898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900" b="0">
                <a:latin typeface="Times New Roman" pitchFamily="18" charset="0"/>
              </a:rPr>
              <a:t>AXIS </a:t>
            </a:r>
          </a:p>
          <a:p>
            <a:pPr algn="ctr" eaLnBrk="1" hangingPunct="1"/>
            <a:r>
              <a:rPr lang="en-US" sz="900" b="0">
                <a:solidFill>
                  <a:srgbClr val="FF0000"/>
                </a:solidFill>
                <a:latin typeface="Times New Roman" pitchFamily="18" charset="0"/>
              </a:rPr>
              <a:t>INCLINED HP</a:t>
            </a:r>
          </a:p>
        </p:txBody>
      </p:sp>
      <p:sp>
        <p:nvSpPr>
          <p:cNvPr id="31816" name="Text Box 137"/>
          <p:cNvSpPr txBox="1">
            <a:spLocks noChangeArrowheads="1"/>
          </p:cNvSpPr>
          <p:nvPr/>
        </p:nvSpPr>
        <p:spPr bwMode="auto">
          <a:xfrm>
            <a:off x="2209800" y="3124200"/>
            <a:ext cx="4756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GENERAL PATTERN ( THREE STEPS ) OF SOLUTION:</a:t>
            </a:r>
          </a:p>
        </p:txBody>
      </p:sp>
      <p:sp>
        <p:nvSpPr>
          <p:cNvPr id="31817" name="Text Box 138"/>
          <p:cNvSpPr txBox="1">
            <a:spLocks noChangeArrowheads="1"/>
          </p:cNvSpPr>
          <p:nvPr/>
        </p:nvSpPr>
        <p:spPr bwMode="auto">
          <a:xfrm>
            <a:off x="254000" y="3440113"/>
            <a:ext cx="1631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itchFamily="18" charset="0"/>
              </a:rPr>
              <a:t>GROUP B SOLID.</a:t>
            </a:r>
          </a:p>
          <a:p>
            <a:pPr algn="ctr" eaLnBrk="1" hangingPunct="1"/>
            <a:r>
              <a:rPr lang="en-US" sz="1400">
                <a:latin typeface="Times New Roman" pitchFamily="18" charset="0"/>
              </a:rPr>
              <a:t>CONE</a:t>
            </a:r>
          </a:p>
        </p:txBody>
      </p:sp>
      <p:sp>
        <p:nvSpPr>
          <p:cNvPr id="31818" name="Text Box 139"/>
          <p:cNvSpPr txBox="1">
            <a:spLocks noChangeArrowheads="1"/>
          </p:cNvSpPr>
          <p:nvPr/>
        </p:nvSpPr>
        <p:spPr bwMode="auto">
          <a:xfrm>
            <a:off x="2551113" y="3429000"/>
            <a:ext cx="1641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itchFamily="18" charset="0"/>
              </a:rPr>
              <a:t>GROUP A SOLID.</a:t>
            </a:r>
          </a:p>
          <a:p>
            <a:pPr algn="ctr" eaLnBrk="1" hangingPunct="1"/>
            <a:r>
              <a:rPr lang="en-US" sz="1400">
                <a:latin typeface="Times New Roman" pitchFamily="18" charset="0"/>
              </a:rPr>
              <a:t>CYLINDER</a:t>
            </a:r>
          </a:p>
        </p:txBody>
      </p:sp>
      <p:sp>
        <p:nvSpPr>
          <p:cNvPr id="31819" name="Text Box 140"/>
          <p:cNvSpPr txBox="1">
            <a:spLocks noChangeArrowheads="1"/>
          </p:cNvSpPr>
          <p:nvPr/>
        </p:nvSpPr>
        <p:spPr bwMode="auto">
          <a:xfrm>
            <a:off x="4857750" y="3417888"/>
            <a:ext cx="1631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itchFamily="18" charset="0"/>
              </a:rPr>
              <a:t>GROUP B SOLID.</a:t>
            </a:r>
          </a:p>
          <a:p>
            <a:pPr algn="ctr" eaLnBrk="1" hangingPunct="1"/>
            <a:r>
              <a:rPr lang="en-US" sz="1400">
                <a:latin typeface="Times New Roman" pitchFamily="18" charset="0"/>
              </a:rPr>
              <a:t>CONE</a:t>
            </a:r>
          </a:p>
        </p:txBody>
      </p:sp>
      <p:sp>
        <p:nvSpPr>
          <p:cNvPr id="31820" name="Text Box 141"/>
          <p:cNvSpPr txBox="1">
            <a:spLocks noChangeArrowheads="1"/>
          </p:cNvSpPr>
          <p:nvPr/>
        </p:nvSpPr>
        <p:spPr bwMode="auto">
          <a:xfrm>
            <a:off x="7154863" y="3406775"/>
            <a:ext cx="1641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itchFamily="18" charset="0"/>
              </a:rPr>
              <a:t>GROUP A SOLID.</a:t>
            </a:r>
          </a:p>
          <a:p>
            <a:pPr algn="ctr" eaLnBrk="1" hangingPunct="1"/>
            <a:r>
              <a:rPr lang="en-US" sz="1400">
                <a:latin typeface="Times New Roman" pitchFamily="18" charset="0"/>
              </a:rPr>
              <a:t>CYLINDER</a:t>
            </a:r>
          </a:p>
        </p:txBody>
      </p:sp>
      <p:sp>
        <p:nvSpPr>
          <p:cNvPr id="31821" name="Text Box 142"/>
          <p:cNvSpPr txBox="1">
            <a:spLocks noChangeArrowheads="1"/>
          </p:cNvSpPr>
          <p:nvPr/>
        </p:nvSpPr>
        <p:spPr bwMode="auto">
          <a:xfrm>
            <a:off x="-38100" y="6035675"/>
            <a:ext cx="1995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itchFamily="18" charset="0"/>
              </a:rPr>
              <a:t>Three steps</a:t>
            </a:r>
          </a:p>
          <a:p>
            <a:pPr algn="ctr" eaLnBrk="1" hangingPunct="1"/>
            <a:r>
              <a:rPr lang="en-US" sz="1400">
                <a:latin typeface="Times New Roman" pitchFamily="18" charset="0"/>
              </a:rPr>
              <a:t>If solid is inclined to Hp</a:t>
            </a:r>
          </a:p>
        </p:txBody>
      </p:sp>
      <p:sp>
        <p:nvSpPr>
          <p:cNvPr id="31822" name="Text Box 143"/>
          <p:cNvSpPr txBox="1">
            <a:spLocks noChangeArrowheads="1"/>
          </p:cNvSpPr>
          <p:nvPr/>
        </p:nvSpPr>
        <p:spPr bwMode="auto">
          <a:xfrm>
            <a:off x="2324100" y="6022975"/>
            <a:ext cx="1995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itchFamily="18" charset="0"/>
              </a:rPr>
              <a:t>Three steps</a:t>
            </a:r>
          </a:p>
          <a:p>
            <a:pPr algn="ctr" eaLnBrk="1" hangingPunct="1"/>
            <a:r>
              <a:rPr lang="en-US" sz="1400">
                <a:latin typeface="Times New Roman" pitchFamily="18" charset="0"/>
              </a:rPr>
              <a:t>If solid is inclined to Hp</a:t>
            </a:r>
          </a:p>
        </p:txBody>
      </p:sp>
      <p:sp>
        <p:nvSpPr>
          <p:cNvPr id="31823" name="Text Box 144"/>
          <p:cNvSpPr txBox="1">
            <a:spLocks noChangeArrowheads="1"/>
          </p:cNvSpPr>
          <p:nvPr/>
        </p:nvSpPr>
        <p:spPr bwMode="auto">
          <a:xfrm>
            <a:off x="7053263" y="5997575"/>
            <a:ext cx="19859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itchFamily="18" charset="0"/>
              </a:rPr>
              <a:t>Three steps</a:t>
            </a:r>
          </a:p>
          <a:p>
            <a:pPr algn="ctr" eaLnBrk="1" hangingPunct="1"/>
            <a:r>
              <a:rPr lang="en-US" sz="1400">
                <a:latin typeface="Times New Roman" pitchFamily="18" charset="0"/>
              </a:rPr>
              <a:t>If solid is inclined to Vp</a:t>
            </a:r>
          </a:p>
        </p:txBody>
      </p:sp>
      <p:sp>
        <p:nvSpPr>
          <p:cNvPr id="31824" name="Text Box 145"/>
          <p:cNvSpPr txBox="1">
            <a:spLocks noChangeArrowheads="1"/>
          </p:cNvSpPr>
          <p:nvPr/>
        </p:nvSpPr>
        <p:spPr bwMode="auto">
          <a:xfrm>
            <a:off x="1295400" y="6461125"/>
            <a:ext cx="6724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Study Next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Twelve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 Problems and Practice them separately !!</a:t>
            </a:r>
          </a:p>
        </p:txBody>
      </p:sp>
      <p:sp>
        <p:nvSpPr>
          <p:cNvPr id="31825" name="Text Box 146"/>
          <p:cNvSpPr txBox="1">
            <a:spLocks noChangeArrowheads="1"/>
          </p:cNvSpPr>
          <p:nvPr/>
        </p:nvSpPr>
        <p:spPr bwMode="auto">
          <a:xfrm>
            <a:off x="4691063" y="6010275"/>
            <a:ext cx="20145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 pitchFamily="18" charset="0"/>
              </a:rPr>
              <a:t>Three steps</a:t>
            </a:r>
          </a:p>
          <a:p>
            <a:pPr algn="ctr" eaLnBrk="1" hangingPunct="1"/>
            <a:r>
              <a:rPr lang="en-US" sz="1400">
                <a:latin typeface="Times New Roman" pitchFamily="18" charset="0"/>
              </a:rPr>
              <a:t>If solid is inclined to Vp</a:t>
            </a:r>
          </a:p>
        </p:txBody>
      </p:sp>
      <p:grpSp>
        <p:nvGrpSpPr>
          <p:cNvPr id="31826" name="Group 16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1827" name="AutoShape 163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8" name="AutoShape 16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9" name="AutoShape 16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0" name="AutoShape 16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1" name="AutoShape 16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2" name="AutoShape 16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375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838200" y="304800"/>
            <a:ext cx="7315200" cy="990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396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5888" y="1466850"/>
            <a:ext cx="8970962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700">
                <a:solidFill>
                  <a:schemeClr val="accent2"/>
                </a:solidFill>
                <a:latin typeface="Times New Roman" pitchFamily="18" charset="0"/>
              </a:rPr>
              <a:t>PROBLEM NO.1, 2, 3, 4       GENERAL CASES OF SOLIDS INCLINED</a:t>
            </a:r>
            <a:r>
              <a:rPr lang="en-US" sz="1700">
                <a:latin typeface="Times New Roman" pitchFamily="18" charset="0"/>
              </a:rPr>
              <a:t> TO HP &amp; VP</a:t>
            </a:r>
          </a:p>
          <a:p>
            <a:pPr eaLnBrk="1" hangingPunct="1"/>
            <a:endParaRPr lang="en-US" sz="1700">
              <a:latin typeface="Times New Roman" pitchFamily="18" charset="0"/>
            </a:endParaRPr>
          </a:p>
          <a:p>
            <a:pPr eaLnBrk="1" hangingPunct="1"/>
            <a:r>
              <a:rPr lang="en-US" sz="1700">
                <a:solidFill>
                  <a:srgbClr val="FFFFCC"/>
                </a:solidFill>
                <a:latin typeface="Times New Roman" pitchFamily="18" charset="0"/>
              </a:rPr>
              <a:t>PROBLEM NO. 5  &amp; 6          CASES  OF  CUBE &amp; TETRAHEDRON</a:t>
            </a:r>
          </a:p>
          <a:p>
            <a:pPr eaLnBrk="1" hangingPunct="1"/>
            <a:endParaRPr lang="en-US" sz="1700">
              <a:solidFill>
                <a:srgbClr val="FFFFCC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1700">
                <a:solidFill>
                  <a:schemeClr val="accent2"/>
                </a:solidFill>
                <a:latin typeface="Times New Roman" pitchFamily="18" charset="0"/>
              </a:rPr>
              <a:t>PROBLEM NO. 7                  CASE    OF  FREELY SUSPENDED SOLID  WITH SIDE VIEW.</a:t>
            </a:r>
          </a:p>
          <a:p>
            <a:pPr eaLnBrk="1" hangingPunct="1"/>
            <a:endParaRPr lang="en-US" sz="170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1700">
                <a:solidFill>
                  <a:schemeClr val="tx2"/>
                </a:solidFill>
                <a:latin typeface="Times New Roman" pitchFamily="18" charset="0"/>
              </a:rPr>
              <a:t>PROBLEM NO. 8                  CASE    OF  CUBE ( WITH SIDE VIEW)</a:t>
            </a:r>
          </a:p>
          <a:p>
            <a:pPr eaLnBrk="1" hangingPunct="1"/>
            <a:endParaRPr lang="en-US" sz="170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1700">
                <a:latin typeface="Times New Roman" pitchFamily="18" charset="0"/>
              </a:rPr>
              <a:t>PROBLEM NO. 9                  CASE    OF  TRUE LENGTH INCLINATION WITH HP &amp; VP.</a:t>
            </a:r>
          </a:p>
          <a:p>
            <a:pPr eaLnBrk="1" hangingPunct="1"/>
            <a:endParaRPr lang="en-US" sz="1700">
              <a:latin typeface="Times New Roman" pitchFamily="18" charset="0"/>
            </a:endParaRPr>
          </a:p>
          <a:p>
            <a:pPr eaLnBrk="1" hangingPunct="1"/>
            <a:r>
              <a:rPr lang="en-US" sz="1700">
                <a:solidFill>
                  <a:srgbClr val="FFCCFF"/>
                </a:solidFill>
                <a:latin typeface="Times New Roman" pitchFamily="18" charset="0"/>
              </a:rPr>
              <a:t>PROBLEM NO. 10 &amp; 11       CASES  OF  COMPOSITE SOLIDS. (AUXILIARY PLANE)</a:t>
            </a:r>
          </a:p>
          <a:p>
            <a:pPr eaLnBrk="1" hangingPunct="1"/>
            <a:endParaRPr lang="en-US" sz="1700">
              <a:solidFill>
                <a:srgbClr val="FFCCFF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1700">
                <a:solidFill>
                  <a:schemeClr val="accent2"/>
                </a:solidFill>
                <a:latin typeface="Times New Roman" pitchFamily="18" charset="0"/>
              </a:rPr>
              <a:t>PROBLEM NO. 12                CASE    OF  A FRUSTUM (AUXILIARY PLANE)</a:t>
            </a:r>
          </a:p>
          <a:p>
            <a:pPr eaLnBrk="1" hangingPunct="1"/>
            <a:endParaRPr lang="en-US" sz="17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066800" y="533400"/>
            <a:ext cx="686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CATEGORIES OF ILLUSTRATED PROBLEMS!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228600" y="5410200"/>
            <a:ext cx="1371600" cy="1143000"/>
          </a:xfrm>
          <a:prstGeom prst="sun">
            <a:avLst>
              <a:gd name="adj" fmla="val 25000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810000" y="5486400"/>
            <a:ext cx="1371600" cy="1143000"/>
          </a:xfrm>
          <a:prstGeom prst="sun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7772400" y="5410200"/>
            <a:ext cx="1371600" cy="1143000"/>
          </a:xfrm>
          <a:prstGeom prst="sun">
            <a:avLst>
              <a:gd name="adj" fmla="val 25000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7" name="Group 24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2778" name="AutoShape 25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AutoShape 2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AutoShape 2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AutoShape 2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AutoShape 2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AutoShape 3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297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Line 2"/>
          <p:cNvSpPr>
            <a:spLocks noChangeShapeType="1"/>
          </p:cNvSpPr>
          <p:nvPr/>
        </p:nvSpPr>
        <p:spPr bwMode="auto">
          <a:xfrm>
            <a:off x="457200" y="41148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0" y="3733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75438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357381" name="Line 5"/>
          <p:cNvSpPr>
            <a:spLocks noChangeShapeType="1"/>
          </p:cNvSpPr>
          <p:nvPr/>
        </p:nvSpPr>
        <p:spPr bwMode="auto">
          <a:xfrm flipH="1">
            <a:off x="990600" y="459105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82" name="Line 6"/>
          <p:cNvSpPr>
            <a:spLocks noChangeShapeType="1"/>
          </p:cNvSpPr>
          <p:nvPr/>
        </p:nvSpPr>
        <p:spPr bwMode="auto">
          <a:xfrm>
            <a:off x="990600" y="4572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685800" y="4343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a</a:t>
            </a:r>
          </a:p>
        </p:txBody>
      </p:sp>
      <p:sp>
        <p:nvSpPr>
          <p:cNvPr id="357384" name="Text Box 8"/>
          <p:cNvSpPr txBox="1">
            <a:spLocks noChangeArrowheads="1"/>
          </p:cNvSpPr>
          <p:nvPr/>
        </p:nvSpPr>
        <p:spPr bwMode="auto">
          <a:xfrm>
            <a:off x="685800" y="533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b</a:t>
            </a:r>
          </a:p>
        </p:txBody>
      </p:sp>
      <p:sp>
        <p:nvSpPr>
          <p:cNvPr id="357385" name="Text Box 9"/>
          <p:cNvSpPr txBox="1">
            <a:spLocks noChangeArrowheads="1"/>
          </p:cNvSpPr>
          <p:nvPr/>
        </p:nvSpPr>
        <p:spPr bwMode="auto">
          <a:xfrm>
            <a:off x="2095500" y="535305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c</a:t>
            </a: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2076450" y="4343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d</a:t>
            </a: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1409700" y="50482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o</a:t>
            </a:r>
          </a:p>
        </p:txBody>
      </p:sp>
      <p:sp>
        <p:nvSpPr>
          <p:cNvPr id="357388" name="Line 12"/>
          <p:cNvSpPr>
            <a:spLocks noChangeShapeType="1"/>
          </p:cNvSpPr>
          <p:nvPr/>
        </p:nvSpPr>
        <p:spPr bwMode="auto">
          <a:xfrm flipV="1">
            <a:off x="9906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89" name="Line 13"/>
          <p:cNvSpPr>
            <a:spLocks noChangeShapeType="1"/>
          </p:cNvSpPr>
          <p:nvPr/>
        </p:nvSpPr>
        <p:spPr bwMode="auto">
          <a:xfrm flipV="1">
            <a:off x="2133600" y="4114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90" name="Line 14"/>
          <p:cNvSpPr>
            <a:spLocks noChangeShapeType="1"/>
          </p:cNvSpPr>
          <p:nvPr/>
        </p:nvSpPr>
        <p:spPr bwMode="auto">
          <a:xfrm flipH="1" flipV="1">
            <a:off x="1581150" y="2209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91" name="Line 15"/>
          <p:cNvSpPr>
            <a:spLocks noChangeShapeType="1"/>
          </p:cNvSpPr>
          <p:nvPr/>
        </p:nvSpPr>
        <p:spPr bwMode="auto">
          <a:xfrm flipH="1">
            <a:off x="990600" y="24384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92" name="Line 16"/>
          <p:cNvSpPr>
            <a:spLocks noChangeShapeType="1"/>
          </p:cNvSpPr>
          <p:nvPr/>
        </p:nvSpPr>
        <p:spPr bwMode="auto">
          <a:xfrm>
            <a:off x="1562100" y="24765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93" name="Line 17"/>
          <p:cNvSpPr>
            <a:spLocks noChangeShapeType="1"/>
          </p:cNvSpPr>
          <p:nvPr/>
        </p:nvSpPr>
        <p:spPr bwMode="auto">
          <a:xfrm>
            <a:off x="990600" y="45910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94" name="Line 18"/>
          <p:cNvSpPr>
            <a:spLocks noChangeShapeType="1"/>
          </p:cNvSpPr>
          <p:nvPr/>
        </p:nvSpPr>
        <p:spPr bwMode="auto">
          <a:xfrm>
            <a:off x="990600" y="56578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95" name="Line 19"/>
          <p:cNvSpPr>
            <a:spLocks noChangeShapeType="1"/>
          </p:cNvSpPr>
          <p:nvPr/>
        </p:nvSpPr>
        <p:spPr bwMode="auto">
          <a:xfrm>
            <a:off x="990600" y="45910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96" name="Line 20"/>
          <p:cNvSpPr>
            <a:spLocks noChangeShapeType="1"/>
          </p:cNvSpPr>
          <p:nvPr/>
        </p:nvSpPr>
        <p:spPr bwMode="auto">
          <a:xfrm>
            <a:off x="2133600" y="45910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397" name="Text Box 21"/>
          <p:cNvSpPr txBox="1">
            <a:spLocks noChangeArrowheads="1"/>
          </p:cNvSpPr>
          <p:nvPr/>
        </p:nvSpPr>
        <p:spPr bwMode="auto">
          <a:xfrm>
            <a:off x="1543050" y="2209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o’</a:t>
            </a:r>
          </a:p>
        </p:txBody>
      </p:sp>
      <p:sp>
        <p:nvSpPr>
          <p:cNvPr id="357398" name="Text Box 22"/>
          <p:cNvSpPr txBox="1">
            <a:spLocks noChangeArrowheads="1"/>
          </p:cNvSpPr>
          <p:nvPr/>
        </p:nvSpPr>
        <p:spPr bwMode="auto">
          <a:xfrm>
            <a:off x="2228850" y="3733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d’</a:t>
            </a:r>
          </a:p>
        </p:txBody>
      </p:sp>
      <p:sp>
        <p:nvSpPr>
          <p:cNvPr id="357399" name="Text Box 23"/>
          <p:cNvSpPr txBox="1">
            <a:spLocks noChangeArrowheads="1"/>
          </p:cNvSpPr>
          <p:nvPr/>
        </p:nvSpPr>
        <p:spPr bwMode="auto">
          <a:xfrm>
            <a:off x="2057400" y="37338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c’</a:t>
            </a:r>
          </a:p>
        </p:txBody>
      </p:sp>
      <p:sp>
        <p:nvSpPr>
          <p:cNvPr id="357400" name="Text Box 24"/>
          <p:cNvSpPr txBox="1">
            <a:spLocks noChangeArrowheads="1"/>
          </p:cNvSpPr>
          <p:nvPr/>
        </p:nvSpPr>
        <p:spPr bwMode="auto">
          <a:xfrm>
            <a:off x="723900" y="3733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b’</a:t>
            </a:r>
          </a:p>
        </p:txBody>
      </p:sp>
      <p:sp>
        <p:nvSpPr>
          <p:cNvPr id="357401" name="Text Box 25"/>
          <p:cNvSpPr txBox="1">
            <a:spLocks noChangeArrowheads="1"/>
          </p:cNvSpPr>
          <p:nvPr/>
        </p:nvSpPr>
        <p:spPr bwMode="auto">
          <a:xfrm>
            <a:off x="495300" y="371475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a’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895600" y="2800350"/>
            <a:ext cx="2057400" cy="2171700"/>
            <a:chOff x="1824" y="1572"/>
            <a:chExt cx="1296" cy="1368"/>
          </a:xfrm>
        </p:grpSpPr>
        <p:grpSp>
          <p:nvGrpSpPr>
            <p:cNvPr id="33911" name="Group 27"/>
            <p:cNvGrpSpPr>
              <a:grpSpLocks/>
            </p:cNvGrpSpPr>
            <p:nvPr/>
          </p:nvGrpSpPr>
          <p:grpSpPr bwMode="auto">
            <a:xfrm rot="6624581">
              <a:off x="1812" y="1632"/>
              <a:ext cx="1368" cy="1248"/>
              <a:chOff x="408" y="1296"/>
              <a:chExt cx="1368" cy="1248"/>
            </a:xfrm>
          </p:grpSpPr>
          <p:sp>
            <p:nvSpPr>
              <p:cNvPr id="33913" name="Line 28"/>
              <p:cNvSpPr>
                <a:spLocks noChangeShapeType="1"/>
              </p:cNvSpPr>
              <p:nvPr/>
            </p:nvSpPr>
            <p:spPr bwMode="auto">
              <a:xfrm flipH="1" flipV="1">
                <a:off x="1092" y="1296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4" name="Line 29"/>
              <p:cNvSpPr>
                <a:spLocks noChangeShapeType="1"/>
              </p:cNvSpPr>
              <p:nvPr/>
            </p:nvSpPr>
            <p:spPr bwMode="auto">
              <a:xfrm flipH="1">
                <a:off x="720" y="1440"/>
                <a:ext cx="384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5" name="Line 30"/>
              <p:cNvSpPr>
                <a:spLocks noChangeShapeType="1"/>
              </p:cNvSpPr>
              <p:nvPr/>
            </p:nvSpPr>
            <p:spPr bwMode="auto">
              <a:xfrm>
                <a:off x="1080" y="1464"/>
                <a:ext cx="384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6" name="Text Box 31"/>
              <p:cNvSpPr txBox="1">
                <a:spLocks noChangeArrowheads="1"/>
              </p:cNvSpPr>
              <p:nvPr/>
            </p:nvSpPr>
            <p:spPr bwMode="auto">
              <a:xfrm>
                <a:off x="1068" y="1296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400" b="0">
                    <a:latin typeface="Times New Roman" pitchFamily="18" charset="0"/>
                  </a:rPr>
                  <a:t>o’</a:t>
                </a:r>
              </a:p>
            </p:txBody>
          </p:sp>
          <p:sp>
            <p:nvSpPr>
              <p:cNvPr id="33917" name="Text Box 32"/>
              <p:cNvSpPr txBox="1">
                <a:spLocks noChangeArrowheads="1"/>
              </p:cNvSpPr>
              <p:nvPr/>
            </p:nvSpPr>
            <p:spPr bwMode="auto">
              <a:xfrm>
                <a:off x="1500" y="2256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400" b="0">
                    <a:latin typeface="Times New Roman" pitchFamily="18" charset="0"/>
                  </a:rPr>
                  <a:t>d’</a:t>
                </a:r>
              </a:p>
            </p:txBody>
          </p:sp>
          <p:sp>
            <p:nvSpPr>
              <p:cNvPr id="33918" name="Text Box 33"/>
              <p:cNvSpPr txBox="1">
                <a:spLocks noChangeArrowheads="1"/>
              </p:cNvSpPr>
              <p:nvPr/>
            </p:nvSpPr>
            <p:spPr bwMode="auto">
              <a:xfrm>
                <a:off x="1392" y="2256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400" b="0">
                    <a:latin typeface="Times New Roman" pitchFamily="18" charset="0"/>
                  </a:rPr>
                  <a:t>c’</a:t>
                </a:r>
              </a:p>
            </p:txBody>
          </p:sp>
          <p:sp>
            <p:nvSpPr>
              <p:cNvPr id="33919" name="Text Box 34"/>
              <p:cNvSpPr txBox="1">
                <a:spLocks noChangeArrowheads="1"/>
              </p:cNvSpPr>
              <p:nvPr/>
            </p:nvSpPr>
            <p:spPr bwMode="auto">
              <a:xfrm>
                <a:off x="552" y="2256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400" b="0">
                    <a:latin typeface="Times New Roman" pitchFamily="18" charset="0"/>
                  </a:rPr>
                  <a:t>b’</a:t>
                </a:r>
              </a:p>
            </p:txBody>
          </p:sp>
          <p:sp>
            <p:nvSpPr>
              <p:cNvPr id="33920" name="Text Box 35"/>
              <p:cNvSpPr txBox="1">
                <a:spLocks noChangeArrowheads="1"/>
              </p:cNvSpPr>
              <p:nvPr/>
            </p:nvSpPr>
            <p:spPr bwMode="auto">
              <a:xfrm>
                <a:off x="408" y="2244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400" b="0">
                    <a:latin typeface="Times New Roman" pitchFamily="18" charset="0"/>
                  </a:rPr>
                  <a:t>a’</a:t>
                </a:r>
              </a:p>
            </p:txBody>
          </p:sp>
        </p:grpSp>
        <p:sp>
          <p:nvSpPr>
            <p:cNvPr id="33912" name="Line 36"/>
            <p:cNvSpPr>
              <a:spLocks noChangeShapeType="1"/>
            </p:cNvSpPr>
            <p:nvPr/>
          </p:nvSpPr>
          <p:spPr bwMode="auto">
            <a:xfrm flipH="1">
              <a:off x="1824" y="1728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7413" name="Line 37"/>
          <p:cNvSpPr>
            <a:spLocks noChangeShapeType="1"/>
          </p:cNvSpPr>
          <p:nvPr/>
        </p:nvSpPr>
        <p:spPr bwMode="auto">
          <a:xfrm>
            <a:off x="2895600" y="4038600"/>
            <a:ext cx="0" cy="16764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14" name="Line 38"/>
          <p:cNvSpPr>
            <a:spLocks noChangeShapeType="1"/>
          </p:cNvSpPr>
          <p:nvPr/>
        </p:nvSpPr>
        <p:spPr bwMode="auto">
          <a:xfrm>
            <a:off x="3352800" y="2971800"/>
            <a:ext cx="0" cy="2743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15" name="Line 39"/>
          <p:cNvSpPr>
            <a:spLocks noChangeShapeType="1"/>
          </p:cNvSpPr>
          <p:nvPr/>
        </p:nvSpPr>
        <p:spPr bwMode="auto">
          <a:xfrm>
            <a:off x="2209800" y="4572000"/>
            <a:ext cx="1447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16" name="Line 40"/>
          <p:cNvSpPr>
            <a:spLocks noChangeShapeType="1"/>
          </p:cNvSpPr>
          <p:nvPr/>
        </p:nvSpPr>
        <p:spPr bwMode="auto">
          <a:xfrm>
            <a:off x="2209800" y="5638800"/>
            <a:ext cx="1447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17" name="Line 41"/>
          <p:cNvSpPr>
            <a:spLocks noChangeShapeType="1"/>
          </p:cNvSpPr>
          <p:nvPr/>
        </p:nvSpPr>
        <p:spPr bwMode="auto">
          <a:xfrm>
            <a:off x="1514475" y="5124450"/>
            <a:ext cx="3352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18" name="Line 42"/>
          <p:cNvSpPr>
            <a:spLocks noChangeShapeType="1"/>
          </p:cNvSpPr>
          <p:nvPr/>
        </p:nvSpPr>
        <p:spPr bwMode="auto">
          <a:xfrm>
            <a:off x="4648200" y="3962400"/>
            <a:ext cx="0" cy="1600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19" name="Line 43"/>
          <p:cNvSpPr>
            <a:spLocks noChangeShapeType="1"/>
          </p:cNvSpPr>
          <p:nvPr/>
        </p:nvSpPr>
        <p:spPr bwMode="auto">
          <a:xfrm>
            <a:off x="2895600" y="4572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20" name="Line 44"/>
          <p:cNvSpPr>
            <a:spLocks noChangeShapeType="1"/>
          </p:cNvSpPr>
          <p:nvPr/>
        </p:nvSpPr>
        <p:spPr bwMode="auto">
          <a:xfrm>
            <a:off x="2895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21" name="Line 45"/>
          <p:cNvSpPr>
            <a:spLocks noChangeShapeType="1"/>
          </p:cNvSpPr>
          <p:nvPr/>
        </p:nvSpPr>
        <p:spPr bwMode="auto">
          <a:xfrm>
            <a:off x="2895600" y="4572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22" name="Line 46"/>
          <p:cNvSpPr>
            <a:spLocks noChangeShapeType="1"/>
          </p:cNvSpPr>
          <p:nvPr/>
        </p:nvSpPr>
        <p:spPr bwMode="auto">
          <a:xfrm>
            <a:off x="3352800" y="4572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23" name="Line 47"/>
          <p:cNvSpPr>
            <a:spLocks noChangeShapeType="1"/>
          </p:cNvSpPr>
          <p:nvPr/>
        </p:nvSpPr>
        <p:spPr bwMode="auto">
          <a:xfrm rot="166886">
            <a:off x="3352800" y="4581525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24" name="Line 48"/>
          <p:cNvSpPr>
            <a:spLocks noChangeShapeType="1"/>
          </p:cNvSpPr>
          <p:nvPr/>
        </p:nvSpPr>
        <p:spPr bwMode="auto">
          <a:xfrm rot="115835" flipV="1">
            <a:off x="3362325" y="512445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25" name="Line 49"/>
          <p:cNvSpPr>
            <a:spLocks noChangeShapeType="1"/>
          </p:cNvSpPr>
          <p:nvPr/>
        </p:nvSpPr>
        <p:spPr bwMode="auto">
          <a:xfrm rot="-100386">
            <a:off x="2895600" y="4572000"/>
            <a:ext cx="1752600" cy="6096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26" name="Line 50"/>
          <p:cNvSpPr>
            <a:spLocks noChangeShapeType="1"/>
          </p:cNvSpPr>
          <p:nvPr/>
        </p:nvSpPr>
        <p:spPr bwMode="auto">
          <a:xfrm rot="21583876" flipV="1">
            <a:off x="2895600" y="5153025"/>
            <a:ext cx="1752600" cy="457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27" name="Text Box 51"/>
          <p:cNvSpPr txBox="1">
            <a:spLocks noChangeArrowheads="1"/>
          </p:cNvSpPr>
          <p:nvPr/>
        </p:nvSpPr>
        <p:spPr bwMode="auto">
          <a:xfrm>
            <a:off x="4610100" y="4953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o</a:t>
            </a:r>
            <a:r>
              <a:rPr lang="en-US" sz="18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7428" name="Text Box 52"/>
          <p:cNvSpPr txBox="1">
            <a:spLocks noChangeArrowheads="1"/>
          </p:cNvSpPr>
          <p:nvPr/>
        </p:nvSpPr>
        <p:spPr bwMode="auto">
          <a:xfrm>
            <a:off x="2609850" y="43719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d</a:t>
            </a:r>
            <a:r>
              <a:rPr lang="en-US" sz="18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7429" name="Text Box 53"/>
          <p:cNvSpPr txBox="1">
            <a:spLocks noChangeArrowheads="1"/>
          </p:cNvSpPr>
          <p:nvPr/>
        </p:nvSpPr>
        <p:spPr bwMode="auto">
          <a:xfrm>
            <a:off x="3295650" y="5511800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b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7430" name="Text Box 54"/>
          <p:cNvSpPr txBox="1">
            <a:spLocks noChangeArrowheads="1"/>
          </p:cNvSpPr>
          <p:nvPr/>
        </p:nvSpPr>
        <p:spPr bwMode="auto">
          <a:xfrm>
            <a:off x="2609850" y="548322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c</a:t>
            </a:r>
            <a:r>
              <a:rPr lang="en-US" sz="18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7431" name="Text Box 55"/>
          <p:cNvSpPr txBox="1">
            <a:spLocks noChangeArrowheads="1"/>
          </p:cNvSpPr>
          <p:nvPr/>
        </p:nvSpPr>
        <p:spPr bwMode="auto">
          <a:xfrm>
            <a:off x="3200400" y="42672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a</a:t>
            </a:r>
            <a:r>
              <a:rPr lang="en-US" sz="18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7432" name="Line 56"/>
          <p:cNvSpPr>
            <a:spLocks noChangeShapeType="1"/>
          </p:cNvSpPr>
          <p:nvPr/>
        </p:nvSpPr>
        <p:spPr bwMode="auto">
          <a:xfrm flipV="1">
            <a:off x="5229225" y="2819400"/>
            <a:ext cx="0" cy="213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33" name="Line 57"/>
          <p:cNvSpPr>
            <a:spLocks noChangeShapeType="1"/>
          </p:cNvSpPr>
          <p:nvPr/>
        </p:nvSpPr>
        <p:spPr bwMode="auto">
          <a:xfrm flipV="1">
            <a:off x="5595938" y="2743200"/>
            <a:ext cx="0" cy="1905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34" name="Line 58"/>
          <p:cNvSpPr>
            <a:spLocks noChangeShapeType="1"/>
          </p:cNvSpPr>
          <p:nvPr/>
        </p:nvSpPr>
        <p:spPr bwMode="auto">
          <a:xfrm flipV="1">
            <a:off x="5886450" y="2743200"/>
            <a:ext cx="0" cy="3124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35" name="Line 59"/>
          <p:cNvSpPr>
            <a:spLocks noChangeShapeType="1"/>
          </p:cNvSpPr>
          <p:nvPr/>
        </p:nvSpPr>
        <p:spPr bwMode="auto">
          <a:xfrm flipV="1">
            <a:off x="6262688" y="2819400"/>
            <a:ext cx="0" cy="2743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36" name="Line 60"/>
          <p:cNvSpPr>
            <a:spLocks noChangeShapeType="1"/>
          </p:cNvSpPr>
          <p:nvPr/>
        </p:nvSpPr>
        <p:spPr bwMode="auto">
          <a:xfrm>
            <a:off x="3276600" y="2971800"/>
            <a:ext cx="312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37" name="Oval 61"/>
          <p:cNvSpPr>
            <a:spLocks noChangeArrowheads="1"/>
          </p:cNvSpPr>
          <p:nvPr/>
        </p:nvSpPr>
        <p:spPr bwMode="auto">
          <a:xfrm>
            <a:off x="5181600" y="40862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7438" name="Oval 62"/>
          <p:cNvSpPr>
            <a:spLocks noChangeArrowheads="1"/>
          </p:cNvSpPr>
          <p:nvPr/>
        </p:nvSpPr>
        <p:spPr bwMode="auto">
          <a:xfrm>
            <a:off x="5853113" y="40719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7439" name="Oval 63"/>
          <p:cNvSpPr>
            <a:spLocks noChangeArrowheads="1"/>
          </p:cNvSpPr>
          <p:nvPr/>
        </p:nvSpPr>
        <p:spPr bwMode="auto">
          <a:xfrm>
            <a:off x="5567363" y="2962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7440" name="Oval 64"/>
          <p:cNvSpPr>
            <a:spLocks noChangeArrowheads="1"/>
          </p:cNvSpPr>
          <p:nvPr/>
        </p:nvSpPr>
        <p:spPr bwMode="auto">
          <a:xfrm>
            <a:off x="6934200" y="40814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7441" name="Oval 65"/>
          <p:cNvSpPr>
            <a:spLocks noChangeArrowheads="1"/>
          </p:cNvSpPr>
          <p:nvPr/>
        </p:nvSpPr>
        <p:spPr bwMode="auto">
          <a:xfrm>
            <a:off x="6219825" y="29432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7442" name="Line 66"/>
          <p:cNvSpPr>
            <a:spLocks noChangeShapeType="1"/>
          </p:cNvSpPr>
          <p:nvPr/>
        </p:nvSpPr>
        <p:spPr bwMode="auto">
          <a:xfrm flipV="1">
            <a:off x="6981825" y="38100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43" name="Line 67"/>
          <p:cNvSpPr>
            <a:spLocks noChangeShapeType="1"/>
          </p:cNvSpPr>
          <p:nvPr/>
        </p:nvSpPr>
        <p:spPr bwMode="auto">
          <a:xfrm>
            <a:off x="6248400" y="29718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44" name="Line 68"/>
          <p:cNvSpPr>
            <a:spLocks noChangeShapeType="1"/>
          </p:cNvSpPr>
          <p:nvPr/>
        </p:nvSpPr>
        <p:spPr bwMode="auto">
          <a:xfrm flipH="1">
            <a:off x="5181600" y="2971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45" name="Line 69"/>
          <p:cNvSpPr>
            <a:spLocks noChangeShapeType="1"/>
          </p:cNvSpPr>
          <p:nvPr/>
        </p:nvSpPr>
        <p:spPr bwMode="auto">
          <a:xfrm>
            <a:off x="56388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46" name="Line 70"/>
          <p:cNvSpPr>
            <a:spLocks noChangeShapeType="1"/>
          </p:cNvSpPr>
          <p:nvPr/>
        </p:nvSpPr>
        <p:spPr bwMode="auto">
          <a:xfrm flipH="1">
            <a:off x="5943600" y="29718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47" name="Line 71"/>
          <p:cNvSpPr>
            <a:spLocks noChangeShapeType="1"/>
          </p:cNvSpPr>
          <p:nvPr/>
        </p:nvSpPr>
        <p:spPr bwMode="auto">
          <a:xfrm>
            <a:off x="5638800" y="29718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48" name="Text Box 72"/>
          <p:cNvSpPr txBox="1">
            <a:spLocks noChangeArrowheads="1"/>
          </p:cNvSpPr>
          <p:nvPr/>
        </p:nvSpPr>
        <p:spPr bwMode="auto">
          <a:xfrm>
            <a:off x="5334000" y="2667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a’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7449" name="Text Box 73"/>
          <p:cNvSpPr txBox="1">
            <a:spLocks noChangeArrowheads="1"/>
          </p:cNvSpPr>
          <p:nvPr/>
        </p:nvSpPr>
        <p:spPr bwMode="auto">
          <a:xfrm>
            <a:off x="4953000" y="38242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d’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7450" name="Text Box 74"/>
          <p:cNvSpPr txBox="1">
            <a:spLocks noChangeArrowheads="1"/>
          </p:cNvSpPr>
          <p:nvPr/>
        </p:nvSpPr>
        <p:spPr bwMode="auto">
          <a:xfrm>
            <a:off x="6019800" y="3810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c’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7451" name="Text Box 75"/>
          <p:cNvSpPr txBox="1">
            <a:spLocks noChangeArrowheads="1"/>
          </p:cNvSpPr>
          <p:nvPr/>
        </p:nvSpPr>
        <p:spPr bwMode="auto">
          <a:xfrm>
            <a:off x="6096000" y="25908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b’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7452" name="Text Box 76"/>
          <p:cNvSpPr txBox="1">
            <a:spLocks noChangeArrowheads="1"/>
          </p:cNvSpPr>
          <p:nvPr/>
        </p:nvSpPr>
        <p:spPr bwMode="auto">
          <a:xfrm>
            <a:off x="6934200" y="37338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0">
                <a:latin typeface="Times New Roman" pitchFamily="18" charset="0"/>
              </a:rPr>
              <a:t>o’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5105400" y="4114800"/>
            <a:ext cx="2374900" cy="1506538"/>
            <a:chOff x="3216" y="2400"/>
            <a:chExt cx="1496" cy="949"/>
          </a:xfrm>
        </p:grpSpPr>
        <p:grpSp>
          <p:nvGrpSpPr>
            <p:cNvPr id="33896" name="Group 78"/>
            <p:cNvGrpSpPr>
              <a:grpSpLocks/>
            </p:cNvGrpSpPr>
            <p:nvPr/>
          </p:nvGrpSpPr>
          <p:grpSpPr bwMode="auto">
            <a:xfrm rot="-2233345">
              <a:off x="3216" y="2400"/>
              <a:ext cx="1496" cy="949"/>
              <a:chOff x="1740" y="2658"/>
              <a:chExt cx="1496" cy="949"/>
            </a:xfrm>
          </p:grpSpPr>
          <p:sp>
            <p:nvSpPr>
              <p:cNvPr id="33898" name="Line 79"/>
              <p:cNvSpPr>
                <a:spLocks noChangeShapeType="1"/>
              </p:cNvSpPr>
              <p:nvPr/>
            </p:nvSpPr>
            <p:spPr bwMode="auto">
              <a:xfrm>
                <a:off x="1776" y="3144"/>
                <a:ext cx="1392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9" name="Line 80"/>
              <p:cNvSpPr>
                <a:spLocks noChangeShapeType="1"/>
              </p:cNvSpPr>
              <p:nvPr/>
            </p:nvSpPr>
            <p:spPr bwMode="auto">
              <a:xfrm>
                <a:off x="1920" y="278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0" name="Line 81"/>
              <p:cNvSpPr>
                <a:spLocks noChangeShapeType="1"/>
              </p:cNvSpPr>
              <p:nvPr/>
            </p:nvSpPr>
            <p:spPr bwMode="auto">
              <a:xfrm>
                <a:off x="1920" y="345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1" name="Line 82"/>
              <p:cNvSpPr>
                <a:spLocks noChangeShapeType="1"/>
              </p:cNvSpPr>
              <p:nvPr/>
            </p:nvSpPr>
            <p:spPr bwMode="auto">
              <a:xfrm>
                <a:off x="1920" y="27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2" name="Line 83"/>
              <p:cNvSpPr>
                <a:spLocks noChangeShapeType="1"/>
              </p:cNvSpPr>
              <p:nvPr/>
            </p:nvSpPr>
            <p:spPr bwMode="auto">
              <a:xfrm>
                <a:off x="2208" y="278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3" name="Line 84"/>
              <p:cNvSpPr>
                <a:spLocks noChangeShapeType="1"/>
              </p:cNvSpPr>
              <p:nvPr/>
            </p:nvSpPr>
            <p:spPr bwMode="auto">
              <a:xfrm rot="166886">
                <a:off x="2208" y="2790"/>
                <a:ext cx="81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4" name="Line 85"/>
              <p:cNvSpPr>
                <a:spLocks noChangeShapeType="1"/>
              </p:cNvSpPr>
              <p:nvPr/>
            </p:nvSpPr>
            <p:spPr bwMode="auto">
              <a:xfrm rot="115835" flipV="1">
                <a:off x="2214" y="3132"/>
                <a:ext cx="81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5" name="Line 86"/>
              <p:cNvSpPr>
                <a:spLocks noChangeShapeType="1"/>
              </p:cNvSpPr>
              <p:nvPr/>
            </p:nvSpPr>
            <p:spPr bwMode="auto">
              <a:xfrm rot="-100386">
                <a:off x="1920" y="2784"/>
                <a:ext cx="1104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6" name="Line 87"/>
              <p:cNvSpPr>
                <a:spLocks noChangeShapeType="1"/>
              </p:cNvSpPr>
              <p:nvPr/>
            </p:nvSpPr>
            <p:spPr bwMode="auto">
              <a:xfrm rot="21583876" flipV="1">
                <a:off x="1920" y="3150"/>
                <a:ext cx="1104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7" name="Text Box 88"/>
              <p:cNvSpPr txBox="1">
                <a:spLocks noChangeArrowheads="1"/>
              </p:cNvSpPr>
              <p:nvPr/>
            </p:nvSpPr>
            <p:spPr bwMode="auto">
              <a:xfrm>
                <a:off x="3000" y="3024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o</a:t>
                </a:r>
                <a:r>
                  <a:rPr lang="en-US" sz="18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908" name="Text Box 89"/>
              <p:cNvSpPr txBox="1">
                <a:spLocks noChangeArrowheads="1"/>
              </p:cNvSpPr>
              <p:nvPr/>
            </p:nvSpPr>
            <p:spPr bwMode="auto">
              <a:xfrm>
                <a:off x="1740" y="2658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d</a:t>
                </a:r>
                <a:r>
                  <a:rPr lang="en-US" sz="18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909" name="Text Box 90"/>
              <p:cNvSpPr txBox="1">
                <a:spLocks noChangeArrowheads="1"/>
              </p:cNvSpPr>
              <p:nvPr/>
            </p:nvSpPr>
            <p:spPr bwMode="auto">
              <a:xfrm>
                <a:off x="2172" y="3376"/>
                <a:ext cx="2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b</a:t>
                </a:r>
                <a:r>
                  <a:rPr lang="en-US" sz="2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910" name="Text Box 91"/>
              <p:cNvSpPr txBox="1">
                <a:spLocks noChangeArrowheads="1"/>
              </p:cNvSpPr>
              <p:nvPr/>
            </p:nvSpPr>
            <p:spPr bwMode="auto">
              <a:xfrm>
                <a:off x="1740" y="3358"/>
                <a:ext cx="2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c</a:t>
                </a:r>
                <a:r>
                  <a:rPr lang="en-US" sz="1800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3897" name="Text Box 92"/>
            <p:cNvSpPr txBox="1">
              <a:spLocks noChangeArrowheads="1"/>
            </p:cNvSpPr>
            <p:nvPr/>
          </p:nvSpPr>
          <p:spPr bwMode="auto">
            <a:xfrm>
              <a:off x="3381" y="2565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 b="0">
                  <a:latin typeface="Times New Roman" pitchFamily="18" charset="0"/>
                </a:rPr>
                <a:t>a</a:t>
              </a:r>
              <a:r>
                <a:rPr lang="en-US" sz="18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57469" name="Line 93"/>
          <p:cNvSpPr>
            <a:spLocks noChangeShapeType="1"/>
          </p:cNvSpPr>
          <p:nvPr/>
        </p:nvSpPr>
        <p:spPr bwMode="auto">
          <a:xfrm>
            <a:off x="3429000" y="2286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470" name="Line 94"/>
          <p:cNvSpPr>
            <a:spLocks noChangeShapeType="1"/>
          </p:cNvSpPr>
          <p:nvPr/>
        </p:nvSpPr>
        <p:spPr bwMode="auto">
          <a:xfrm flipV="1">
            <a:off x="6096000" y="5943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95"/>
          <p:cNvGrpSpPr>
            <a:grpSpLocks/>
          </p:cNvGrpSpPr>
          <p:nvPr/>
        </p:nvGrpSpPr>
        <p:grpSpPr bwMode="auto">
          <a:xfrm rot="4419805">
            <a:off x="6881019" y="4548981"/>
            <a:ext cx="2374900" cy="1506538"/>
            <a:chOff x="3216" y="2400"/>
            <a:chExt cx="1496" cy="949"/>
          </a:xfrm>
        </p:grpSpPr>
        <p:grpSp>
          <p:nvGrpSpPr>
            <p:cNvPr id="33881" name="Group 96"/>
            <p:cNvGrpSpPr>
              <a:grpSpLocks/>
            </p:cNvGrpSpPr>
            <p:nvPr/>
          </p:nvGrpSpPr>
          <p:grpSpPr bwMode="auto">
            <a:xfrm rot="-2233345">
              <a:off x="3216" y="2400"/>
              <a:ext cx="1496" cy="949"/>
              <a:chOff x="1740" y="2658"/>
              <a:chExt cx="1496" cy="949"/>
            </a:xfrm>
          </p:grpSpPr>
          <p:sp>
            <p:nvSpPr>
              <p:cNvPr id="33883" name="Line 97"/>
              <p:cNvSpPr>
                <a:spLocks noChangeShapeType="1"/>
              </p:cNvSpPr>
              <p:nvPr/>
            </p:nvSpPr>
            <p:spPr bwMode="auto">
              <a:xfrm>
                <a:off x="1776" y="3144"/>
                <a:ext cx="1392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4" name="Line 98"/>
              <p:cNvSpPr>
                <a:spLocks noChangeShapeType="1"/>
              </p:cNvSpPr>
              <p:nvPr/>
            </p:nvSpPr>
            <p:spPr bwMode="auto">
              <a:xfrm>
                <a:off x="1920" y="278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5" name="Line 99"/>
              <p:cNvSpPr>
                <a:spLocks noChangeShapeType="1"/>
              </p:cNvSpPr>
              <p:nvPr/>
            </p:nvSpPr>
            <p:spPr bwMode="auto">
              <a:xfrm>
                <a:off x="1920" y="345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6" name="Line 100"/>
              <p:cNvSpPr>
                <a:spLocks noChangeShapeType="1"/>
              </p:cNvSpPr>
              <p:nvPr/>
            </p:nvSpPr>
            <p:spPr bwMode="auto">
              <a:xfrm>
                <a:off x="1920" y="27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7" name="Line 101"/>
              <p:cNvSpPr>
                <a:spLocks noChangeShapeType="1"/>
              </p:cNvSpPr>
              <p:nvPr/>
            </p:nvSpPr>
            <p:spPr bwMode="auto">
              <a:xfrm>
                <a:off x="2208" y="278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8" name="Line 102"/>
              <p:cNvSpPr>
                <a:spLocks noChangeShapeType="1"/>
              </p:cNvSpPr>
              <p:nvPr/>
            </p:nvSpPr>
            <p:spPr bwMode="auto">
              <a:xfrm rot="166886">
                <a:off x="2208" y="2790"/>
                <a:ext cx="81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9" name="Line 103"/>
              <p:cNvSpPr>
                <a:spLocks noChangeShapeType="1"/>
              </p:cNvSpPr>
              <p:nvPr/>
            </p:nvSpPr>
            <p:spPr bwMode="auto">
              <a:xfrm rot="115835" flipV="1">
                <a:off x="2214" y="3132"/>
                <a:ext cx="81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0" name="Line 104"/>
              <p:cNvSpPr>
                <a:spLocks noChangeShapeType="1"/>
              </p:cNvSpPr>
              <p:nvPr/>
            </p:nvSpPr>
            <p:spPr bwMode="auto">
              <a:xfrm rot="-100386">
                <a:off x="1920" y="2784"/>
                <a:ext cx="1104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1" name="Line 105"/>
              <p:cNvSpPr>
                <a:spLocks noChangeShapeType="1"/>
              </p:cNvSpPr>
              <p:nvPr/>
            </p:nvSpPr>
            <p:spPr bwMode="auto">
              <a:xfrm rot="21583876" flipV="1">
                <a:off x="1920" y="3150"/>
                <a:ext cx="1104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2" name="Text Box 106"/>
              <p:cNvSpPr txBox="1">
                <a:spLocks noChangeArrowheads="1"/>
              </p:cNvSpPr>
              <p:nvPr/>
            </p:nvSpPr>
            <p:spPr bwMode="auto">
              <a:xfrm>
                <a:off x="3000" y="3024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o</a:t>
                </a:r>
                <a:r>
                  <a:rPr lang="en-US" sz="18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893" name="Text Box 107"/>
              <p:cNvSpPr txBox="1">
                <a:spLocks noChangeArrowheads="1"/>
              </p:cNvSpPr>
              <p:nvPr/>
            </p:nvSpPr>
            <p:spPr bwMode="auto">
              <a:xfrm>
                <a:off x="1740" y="2658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d</a:t>
                </a:r>
                <a:r>
                  <a:rPr lang="en-US" sz="18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894" name="Text Box 108"/>
              <p:cNvSpPr txBox="1">
                <a:spLocks noChangeArrowheads="1"/>
              </p:cNvSpPr>
              <p:nvPr/>
            </p:nvSpPr>
            <p:spPr bwMode="auto">
              <a:xfrm>
                <a:off x="2172" y="3376"/>
                <a:ext cx="2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b</a:t>
                </a:r>
                <a:r>
                  <a:rPr lang="en-US" sz="2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895" name="Text Box 109"/>
              <p:cNvSpPr txBox="1">
                <a:spLocks noChangeArrowheads="1"/>
              </p:cNvSpPr>
              <p:nvPr/>
            </p:nvSpPr>
            <p:spPr bwMode="auto">
              <a:xfrm>
                <a:off x="1740" y="3358"/>
                <a:ext cx="2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c</a:t>
                </a:r>
                <a:r>
                  <a:rPr lang="en-US" sz="1800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3882" name="Text Box 110"/>
            <p:cNvSpPr txBox="1">
              <a:spLocks noChangeArrowheads="1"/>
            </p:cNvSpPr>
            <p:nvPr/>
          </p:nvSpPr>
          <p:spPr bwMode="auto">
            <a:xfrm>
              <a:off x="3381" y="2565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 b="0">
                  <a:latin typeface="Times New Roman" pitchFamily="18" charset="0"/>
                </a:rPr>
                <a:t>a</a:t>
              </a:r>
              <a:r>
                <a:rPr lang="en-US" sz="18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57487" name="Text Box 111"/>
          <p:cNvSpPr txBox="1">
            <a:spLocks noChangeArrowheads="1"/>
          </p:cNvSpPr>
          <p:nvPr/>
        </p:nvSpPr>
        <p:spPr bwMode="auto">
          <a:xfrm>
            <a:off x="6407150" y="5562600"/>
            <a:ext cx="755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000" b="0">
                <a:latin typeface="Times New Roman" pitchFamily="18" charset="0"/>
              </a:rPr>
              <a:t>(APEX </a:t>
            </a:r>
          </a:p>
          <a:p>
            <a:pPr algn="ctr" eaLnBrk="1" hangingPunct="1"/>
            <a:r>
              <a:rPr lang="en-US" sz="1000" b="0">
                <a:latin typeface="Times New Roman" pitchFamily="18" charset="0"/>
              </a:rPr>
              <a:t> NEARER </a:t>
            </a:r>
          </a:p>
          <a:p>
            <a:pPr algn="ctr" eaLnBrk="1" hangingPunct="1"/>
            <a:r>
              <a:rPr lang="en-US" sz="1000" b="0">
                <a:latin typeface="Times New Roman" pitchFamily="18" charset="0"/>
              </a:rPr>
              <a:t>TO V.P)</a:t>
            </a:r>
            <a:r>
              <a:rPr lang="en-US" sz="1400" b="0">
                <a:latin typeface="Times New Roman" pitchFamily="18" charset="0"/>
              </a:rPr>
              <a:t>.</a:t>
            </a:r>
          </a:p>
        </p:txBody>
      </p:sp>
      <p:sp>
        <p:nvSpPr>
          <p:cNvPr id="357488" name="Text Box 112"/>
          <p:cNvSpPr txBox="1">
            <a:spLocks noChangeArrowheads="1"/>
          </p:cNvSpPr>
          <p:nvPr/>
        </p:nvSpPr>
        <p:spPr bwMode="auto">
          <a:xfrm>
            <a:off x="7467600" y="5715000"/>
            <a:ext cx="8874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000" b="0">
                <a:latin typeface="Times New Roman" pitchFamily="18" charset="0"/>
              </a:rPr>
              <a:t>(APEX  </a:t>
            </a:r>
          </a:p>
          <a:p>
            <a:pPr algn="ctr" eaLnBrk="1" hangingPunct="1"/>
            <a:r>
              <a:rPr lang="en-US" sz="1000" b="0">
                <a:latin typeface="Times New Roman" pitchFamily="18" charset="0"/>
              </a:rPr>
              <a:t>AWAY </a:t>
            </a:r>
          </a:p>
          <a:p>
            <a:pPr algn="ctr" eaLnBrk="1" hangingPunct="1"/>
            <a:r>
              <a:rPr lang="en-US" sz="1000" b="0">
                <a:latin typeface="Times New Roman" pitchFamily="18" charset="0"/>
              </a:rPr>
              <a:t>FROM V.P.)</a:t>
            </a:r>
            <a:r>
              <a:rPr lang="en-US" sz="1400" b="0">
                <a:latin typeface="Times New Roman" pitchFamily="18" charset="0"/>
              </a:rPr>
              <a:t> </a:t>
            </a:r>
          </a:p>
        </p:txBody>
      </p: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-76200" y="0"/>
            <a:ext cx="3810000" cy="2286000"/>
            <a:chOff x="-48" y="0"/>
            <a:chExt cx="2400" cy="1440"/>
          </a:xfrm>
        </p:grpSpPr>
        <p:sp>
          <p:nvSpPr>
            <p:cNvPr id="33879" name="Rectangle 114"/>
            <p:cNvSpPr>
              <a:spLocks noChangeArrowheads="1"/>
            </p:cNvSpPr>
            <p:nvPr/>
          </p:nvSpPr>
          <p:spPr bwMode="auto">
            <a:xfrm>
              <a:off x="-48" y="0"/>
              <a:ext cx="2400" cy="14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704" name="Rectangle 115"/>
            <p:cNvSpPr>
              <a:spLocks noChangeArrowheads="1"/>
            </p:cNvSpPr>
            <p:nvPr/>
          </p:nvSpPr>
          <p:spPr bwMode="auto">
            <a:xfrm>
              <a:off x="56" y="0"/>
              <a:ext cx="2256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just" eaLnBrk="1" hangingPunct="1">
                <a:defRPr/>
              </a:pPr>
              <a:r>
                <a:rPr lang="en-US" sz="18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Problem 1.</a:t>
              </a:r>
              <a:r>
                <a:rPr lang="en-US" sz="18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 </a:t>
              </a:r>
              <a:r>
                <a:rPr lang="en-US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A square pyramid, 40 mm base sides and axis 60 mm long, has a triangular face on the ground and the vertical plane containing the axis makes an angle of 45</a:t>
              </a:r>
              <a:r>
                <a:rPr lang="en-US" b="0" baseline="30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0</a:t>
              </a:r>
              <a:r>
                <a:rPr lang="en-US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with the VP. Draw its projections. Take  apex nearer to VP</a:t>
              </a:r>
              <a:endParaRPr lang="en-US" b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3733800" y="0"/>
            <a:ext cx="5410200" cy="2308225"/>
            <a:chOff x="2352" y="0"/>
            <a:chExt cx="3408" cy="1454"/>
          </a:xfrm>
        </p:grpSpPr>
        <p:sp>
          <p:nvSpPr>
            <p:cNvPr id="33877" name="Rectangle 117"/>
            <p:cNvSpPr>
              <a:spLocks noChangeArrowheads="1"/>
            </p:cNvSpPr>
            <p:nvPr/>
          </p:nvSpPr>
          <p:spPr bwMode="auto">
            <a:xfrm>
              <a:off x="2352" y="0"/>
              <a:ext cx="3408" cy="144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702" name="Text Box 118"/>
            <p:cNvSpPr txBox="1">
              <a:spLocks noChangeArrowheads="1"/>
            </p:cNvSpPr>
            <p:nvPr/>
          </p:nvSpPr>
          <p:spPr bwMode="auto">
            <a:xfrm>
              <a:off x="2448" y="0"/>
              <a:ext cx="3216" cy="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>
                <a:defRPr/>
              </a:pPr>
              <a:r>
                <a:rPr lang="en-US" sz="12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Solution Steps :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Triangular face on Hp , means it is lying on Hp: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1.Assume it standing on Hp.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2.It’s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Tv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 will show True Shape of base( square)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3.Draw square of 40mm sides with one side vertical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Tv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&amp;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  taking 50 mm axis project Fv. ( a triangle)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4.Name all points as shown in illustration.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5.Draw 2</a:t>
              </a:r>
              <a:r>
                <a:rPr lang="en-US" sz="1200" b="0" baseline="30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nd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Fv in lying position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I.e.o’c’d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’ face on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xy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. And project it’s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Tv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.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6.Make visible lines dark and hidden dotted, as per the procedure.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7.Then construct remaining inclination with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Vp</a:t>
              </a:r>
              <a:endParaRPr lang="en-US" sz="1200" b="0" dirty="0">
                <a:solidFill>
                  <a:schemeClr val="accent1">
                    <a:lumMod val="75000"/>
                  </a:schemeClr>
                </a:solidFill>
                <a:latin typeface="Arial" charset="0"/>
              </a:endParaRP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  (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Vp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containing axis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ic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the center line of 2</a:t>
              </a:r>
              <a:r>
                <a:rPr lang="en-US" sz="1200" b="0" baseline="30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nd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Tv.Make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it 45</a:t>
              </a:r>
              <a:r>
                <a:rPr lang="en-US" sz="1200" b="0" baseline="30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0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to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xy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as</a:t>
              </a:r>
            </a:p>
            <a:p>
              <a:pPr marL="457200" indent="-457200" eaLnBrk="1" hangingPunct="1">
                <a:defRPr/>
              </a:pP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   shown  take apex near to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xy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, as it is nearer to </a:t>
              </a:r>
              <a:r>
                <a:rPr lang="en-US" sz="1200" b="0" dirty="0" err="1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Vp</a:t>
              </a:r>
              <a:r>
                <a:rPr lang="en-US" sz="1200" b="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) &amp; project final Fv.</a:t>
              </a:r>
            </a:p>
          </p:txBody>
        </p:sp>
      </p:grpSp>
      <p:grpSp>
        <p:nvGrpSpPr>
          <p:cNvPr id="10" name="Group 119"/>
          <p:cNvGrpSpPr>
            <a:grpSpLocks/>
          </p:cNvGrpSpPr>
          <p:nvPr/>
        </p:nvGrpSpPr>
        <p:grpSpPr bwMode="auto">
          <a:xfrm>
            <a:off x="19050" y="5867400"/>
            <a:ext cx="5924550" cy="962025"/>
            <a:chOff x="60" y="3696"/>
            <a:chExt cx="3732" cy="606"/>
          </a:xfrm>
        </p:grpSpPr>
        <p:sp>
          <p:nvSpPr>
            <p:cNvPr id="33875" name="AutoShape 120"/>
            <p:cNvSpPr>
              <a:spLocks noChangeArrowheads="1"/>
            </p:cNvSpPr>
            <p:nvPr/>
          </p:nvSpPr>
          <p:spPr bwMode="auto">
            <a:xfrm>
              <a:off x="60" y="3726"/>
              <a:ext cx="3696" cy="576"/>
            </a:xfrm>
            <a:prstGeom prst="wedgeRoundRectCallout">
              <a:avLst>
                <a:gd name="adj1" fmla="val 19074"/>
                <a:gd name="adj2" fmla="val -76912"/>
                <a:gd name="adj3" fmla="val 16667"/>
              </a:avLst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33876" name="Text Box 121"/>
            <p:cNvSpPr txBox="1">
              <a:spLocks noChangeArrowheads="1"/>
            </p:cNvSpPr>
            <p:nvPr/>
          </p:nvSpPr>
          <p:spPr bwMode="auto">
            <a:xfrm>
              <a:off x="96" y="3696"/>
              <a:ext cx="3696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300" i="1">
                  <a:solidFill>
                    <a:schemeClr val="accent2"/>
                  </a:solidFill>
                  <a:latin typeface="Times New Roman" pitchFamily="18" charset="0"/>
                </a:rPr>
                <a:t>      </a:t>
              </a:r>
              <a:r>
                <a:rPr lang="en-US" i="1">
                  <a:solidFill>
                    <a:schemeClr val="accent2"/>
                  </a:solidFill>
                  <a:latin typeface="Times New Roman" pitchFamily="18" charset="0"/>
                </a:rPr>
                <a:t>For dark and dotted lines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1.Draw proper outline of new view DARK. 2. Decide direction of an observer.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3. Select nearest point to observer and draw all lines starting from it-dark.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4. Select farthest point to observer and draw all lines (remaining)from it- dotted.</a:t>
              </a:r>
            </a:p>
          </p:txBody>
        </p:sp>
      </p:grpSp>
      <p:grpSp>
        <p:nvGrpSpPr>
          <p:cNvPr id="33868" name="Group 137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3869" name="AutoShape 138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0" name="AutoShape 13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1" name="AutoShape 14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2" name="AutoShape 14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3" name="AutoShape 14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4" name="AutoShape 14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7525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7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7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7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7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3" dur="500"/>
                                        <p:tgtEl>
                                          <p:spTgt spid="3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8" dur="500"/>
                                        <p:tgtEl>
                                          <p:spTgt spid="3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5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5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57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57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5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5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5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5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5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5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5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5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5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5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5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5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5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5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5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5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5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5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5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5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5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5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5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5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5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5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5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5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5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5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5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5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5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5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5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5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5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5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5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35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5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35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35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35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35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5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35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35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0" dur="500"/>
                                        <p:tgtEl>
                                          <p:spTgt spid="35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5" dur="500"/>
                                        <p:tgtEl>
                                          <p:spTgt spid="35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"/>
                                        <p:tgtEl>
                                          <p:spTgt spid="35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5" dur="500"/>
                                        <p:tgtEl>
                                          <p:spTgt spid="35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35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35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5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35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5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5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5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35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35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35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35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35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35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35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35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35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5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35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35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35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 nodeType="clickPar">
                      <p:stCondLst>
                        <p:cond delay="indefinite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35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35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35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35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35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35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35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35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35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35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35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35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35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35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 nodeType="clickPar">
                      <p:stCondLst>
                        <p:cond delay="indefinite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35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35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 nodeType="clickPar">
                      <p:stCondLst>
                        <p:cond delay="indefinite"/>
                      </p:stCondLst>
                      <p:childTnLst>
                        <p:par>
                          <p:cTn id="3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35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35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 nodeType="clickPar">
                      <p:stCondLst>
                        <p:cond delay="indefinite"/>
                      </p:stCondLst>
                      <p:childTnLst>
                        <p:par>
                          <p:cTn id="3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35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35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 nodeType="clickPar">
                      <p:stCondLst>
                        <p:cond delay="indefinite"/>
                      </p:stCondLst>
                      <p:childTnLst>
                        <p:par>
                          <p:cTn id="3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35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35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 nodeType="clickPar">
                      <p:stCondLst>
                        <p:cond delay="indefinite"/>
                      </p:stCondLst>
                      <p:childTnLst>
                        <p:par>
                          <p:cTn id="3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35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35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 nodeType="clickPar">
                      <p:stCondLst>
                        <p:cond delay="indefinite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35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35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 nodeType="clickPar">
                      <p:stCondLst>
                        <p:cond delay="indefinite"/>
                      </p:stCondLst>
                      <p:childTnLst>
                        <p:par>
                          <p:cTn id="4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35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35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 nodeType="clickPar">
                      <p:stCondLst>
                        <p:cond delay="indefinite"/>
                      </p:stCondLst>
                      <p:childTnLst>
                        <p:par>
                          <p:cTn id="4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35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35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 nodeType="clickPar">
                      <p:stCondLst>
                        <p:cond delay="indefinite"/>
                      </p:stCondLst>
                      <p:childTnLst>
                        <p:par>
                          <p:cTn id="4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35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35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 nodeType="clickPar">
                      <p:stCondLst>
                        <p:cond delay="indefinite"/>
                      </p:stCondLst>
                      <p:childTnLst>
                        <p:par>
                          <p:cTn id="4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35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35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 nodeType="clickPar">
                      <p:stCondLst>
                        <p:cond delay="indefinite"/>
                      </p:stCondLst>
                      <p:childTnLst>
                        <p:par>
                          <p:cTn id="4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7" dur="500"/>
                                        <p:tgtEl>
                                          <p:spTgt spid="35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 nodeType="clickPar">
                      <p:stCondLst>
                        <p:cond delay="indefinite"/>
                      </p:stCondLst>
                      <p:childTnLst>
                        <p:par>
                          <p:cTn id="4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35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35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35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35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 nodeType="clickPar">
                      <p:stCondLst>
                        <p:cond delay="indefinite"/>
                      </p:stCondLst>
                      <p:childTnLst>
                        <p:par>
                          <p:cTn id="4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0" dur="500"/>
                                        <p:tgtEl>
                                          <p:spTgt spid="35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 nodeType="clickPar">
                      <p:stCondLst>
                        <p:cond delay="indefinite"/>
                      </p:stCondLst>
                      <p:childTnLst>
                        <p:par>
                          <p:cTn id="4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5" dur="500"/>
                                        <p:tgtEl>
                                          <p:spTgt spid="35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 nodeType="clickPar">
                      <p:stCondLst>
                        <p:cond delay="indefinite"/>
                      </p:stCondLst>
                      <p:childTnLst>
                        <p:par>
                          <p:cTn id="4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0" dur="500"/>
                                        <p:tgtEl>
                                          <p:spTgt spid="35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 nodeType="clickPar">
                      <p:stCondLst>
                        <p:cond delay="indefinite"/>
                      </p:stCondLst>
                      <p:childTnLst>
                        <p:par>
                          <p:cTn id="4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357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357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357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357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 nodeType="clickPar">
                      <p:stCondLst>
                        <p:cond delay="indefinite"/>
                      </p:stCondLst>
                      <p:childTnLst>
                        <p:par>
                          <p:cTn id="4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357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357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357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357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 animBg="1"/>
      <p:bldP spid="357379" grpId="0" autoUpdateAnimBg="0"/>
      <p:bldP spid="357380" grpId="0" autoUpdateAnimBg="0"/>
      <p:bldP spid="357381" grpId="0" animBg="1"/>
      <p:bldP spid="357382" grpId="0" animBg="1"/>
      <p:bldP spid="357383" grpId="0" autoUpdateAnimBg="0"/>
      <p:bldP spid="357384" grpId="0" autoUpdateAnimBg="0"/>
      <p:bldP spid="357385" grpId="0" autoUpdateAnimBg="0"/>
      <p:bldP spid="357386" grpId="0" autoUpdateAnimBg="0"/>
      <p:bldP spid="357387" grpId="0" autoUpdateAnimBg="0"/>
      <p:bldP spid="357388" grpId="0" animBg="1"/>
      <p:bldP spid="357389" grpId="0" animBg="1"/>
      <p:bldP spid="357390" grpId="0" animBg="1"/>
      <p:bldP spid="357391" grpId="0" animBg="1"/>
      <p:bldP spid="357392" grpId="0" animBg="1"/>
      <p:bldP spid="357393" grpId="0" animBg="1"/>
      <p:bldP spid="357394" grpId="0" animBg="1"/>
      <p:bldP spid="357395" grpId="0" animBg="1"/>
      <p:bldP spid="357396" grpId="0" animBg="1"/>
      <p:bldP spid="357397" grpId="0" autoUpdateAnimBg="0"/>
      <p:bldP spid="357398" grpId="0" autoUpdateAnimBg="0"/>
      <p:bldP spid="357399" grpId="0" autoUpdateAnimBg="0"/>
      <p:bldP spid="357400" grpId="0" autoUpdateAnimBg="0"/>
      <p:bldP spid="357401" grpId="0" autoUpdateAnimBg="0"/>
      <p:bldP spid="357413" grpId="0" animBg="1"/>
      <p:bldP spid="357414" grpId="0" animBg="1"/>
      <p:bldP spid="357415" grpId="0" animBg="1"/>
      <p:bldP spid="357416" grpId="0" animBg="1"/>
      <p:bldP spid="357417" grpId="0" animBg="1"/>
      <p:bldP spid="357418" grpId="0" animBg="1"/>
      <p:bldP spid="357419" grpId="0" animBg="1"/>
      <p:bldP spid="357420" grpId="0" animBg="1"/>
      <p:bldP spid="357421" grpId="0" animBg="1"/>
      <p:bldP spid="357422" grpId="0" animBg="1"/>
      <p:bldP spid="357423" grpId="0" animBg="1"/>
      <p:bldP spid="357424" grpId="0" animBg="1"/>
      <p:bldP spid="357425" grpId="0" animBg="1"/>
      <p:bldP spid="357426" grpId="0" animBg="1"/>
      <p:bldP spid="357427" grpId="0" autoUpdateAnimBg="0"/>
      <p:bldP spid="357428" grpId="0" autoUpdateAnimBg="0"/>
      <p:bldP spid="357429" grpId="0" autoUpdateAnimBg="0"/>
      <p:bldP spid="357430" grpId="0" autoUpdateAnimBg="0"/>
      <p:bldP spid="357431" grpId="0" autoUpdateAnimBg="0"/>
      <p:bldP spid="357432" grpId="0" animBg="1"/>
      <p:bldP spid="357433" grpId="0" animBg="1"/>
      <p:bldP spid="357434" grpId="0" animBg="1"/>
      <p:bldP spid="357435" grpId="0" animBg="1"/>
      <p:bldP spid="357436" grpId="0" animBg="1"/>
      <p:bldP spid="357437" grpId="0" animBg="1"/>
      <p:bldP spid="357438" grpId="0" animBg="1"/>
      <p:bldP spid="357439" grpId="0" animBg="1"/>
      <p:bldP spid="357440" grpId="0" animBg="1"/>
      <p:bldP spid="357441" grpId="0" animBg="1"/>
      <p:bldP spid="357442" grpId="0" animBg="1"/>
      <p:bldP spid="357443" grpId="0" animBg="1"/>
      <p:bldP spid="357444" grpId="0" animBg="1"/>
      <p:bldP spid="357445" grpId="0" animBg="1"/>
      <p:bldP spid="357446" grpId="0" animBg="1"/>
      <p:bldP spid="357447" grpId="0" animBg="1"/>
      <p:bldP spid="357448" grpId="0" autoUpdateAnimBg="0"/>
      <p:bldP spid="357449" grpId="0" autoUpdateAnimBg="0"/>
      <p:bldP spid="357450" grpId="0" autoUpdateAnimBg="0"/>
      <p:bldP spid="357451" grpId="0" autoUpdateAnimBg="0"/>
      <p:bldP spid="357452" grpId="0" autoUpdateAnimBg="0"/>
      <p:bldP spid="357469" grpId="0" animBg="1"/>
      <p:bldP spid="357470" grpId="0" animBg="1"/>
      <p:bldP spid="357487" grpId="0" autoUpdateAnimBg="0"/>
      <p:bldP spid="3574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ChangeArrowheads="1"/>
          </p:cNvSpPr>
          <p:nvPr/>
        </p:nvSpPr>
        <p:spPr bwMode="auto">
          <a:xfrm>
            <a:off x="228600" y="228600"/>
            <a:ext cx="403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1800">
                <a:solidFill>
                  <a:srgbClr val="FF0000"/>
                </a:solidFill>
                <a:latin typeface="Times New Roman" pitchFamily="18" charset="0"/>
              </a:rPr>
              <a:t>Problem 2:</a:t>
            </a:r>
          </a:p>
          <a:p>
            <a:pPr eaLnBrk="1" hangingPunct="1"/>
            <a:r>
              <a:rPr lang="en-US" sz="1800" b="0">
                <a:solidFill>
                  <a:schemeClr val="tx2"/>
                </a:solidFill>
                <a:latin typeface="Times New Roman" pitchFamily="18" charset="0"/>
              </a:rPr>
              <a:t>A cone 40 mm diameter and 50 mm axis </a:t>
            </a:r>
          </a:p>
          <a:p>
            <a:pPr eaLnBrk="1" hangingPunct="1"/>
            <a:r>
              <a:rPr lang="en-US" sz="1800" b="0">
                <a:solidFill>
                  <a:schemeClr val="tx2"/>
                </a:solidFill>
                <a:latin typeface="Times New Roman" pitchFamily="18" charset="0"/>
              </a:rPr>
              <a:t>is resting on one generator on Hp       </a:t>
            </a:r>
          </a:p>
          <a:p>
            <a:pPr eaLnBrk="1" hangingPunct="1"/>
            <a:r>
              <a:rPr lang="en-US" sz="1800" b="0">
                <a:solidFill>
                  <a:schemeClr val="tx2"/>
                </a:solidFill>
                <a:latin typeface="Times New Roman" pitchFamily="18" charset="0"/>
              </a:rPr>
              <a:t>which makes 30</a:t>
            </a:r>
            <a:r>
              <a:rPr lang="en-US" sz="1800" b="0" baseline="30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 sz="1800" b="0">
                <a:solidFill>
                  <a:schemeClr val="tx2"/>
                </a:solidFill>
                <a:latin typeface="Times New Roman" pitchFamily="18" charset="0"/>
              </a:rPr>
              <a:t> inclination with Vp</a:t>
            </a:r>
          </a:p>
          <a:p>
            <a:pPr eaLnBrk="1" hangingPunct="1"/>
            <a:r>
              <a:rPr lang="en-US" sz="1800" b="0">
                <a:solidFill>
                  <a:schemeClr val="tx2"/>
                </a:solidFill>
                <a:latin typeface="Times New Roman" pitchFamily="18" charset="0"/>
              </a:rPr>
              <a:t>Draw it’s projections.</a:t>
            </a:r>
          </a:p>
        </p:txBody>
      </p:sp>
      <p:sp>
        <p:nvSpPr>
          <p:cNvPr id="359427" name="Oval 3"/>
          <p:cNvSpPr>
            <a:spLocks noChangeArrowheads="1"/>
          </p:cNvSpPr>
          <p:nvPr/>
        </p:nvSpPr>
        <p:spPr bwMode="auto">
          <a:xfrm rot="1543753">
            <a:off x="6908800" y="3333750"/>
            <a:ext cx="846138" cy="1431925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28" name="Oval 4"/>
          <p:cNvSpPr>
            <a:spLocks noChangeArrowheads="1"/>
          </p:cNvSpPr>
          <p:nvPr/>
        </p:nvSpPr>
        <p:spPr bwMode="auto">
          <a:xfrm>
            <a:off x="4460875" y="5078413"/>
            <a:ext cx="630238" cy="14684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29" name="Line 5"/>
          <p:cNvSpPr>
            <a:spLocks noChangeShapeType="1"/>
          </p:cNvSpPr>
          <p:nvPr/>
        </p:nvSpPr>
        <p:spPr bwMode="auto">
          <a:xfrm>
            <a:off x="2082800" y="4724400"/>
            <a:ext cx="706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0" name="Line 6"/>
          <p:cNvSpPr>
            <a:spLocks noChangeShapeType="1"/>
          </p:cNvSpPr>
          <p:nvPr/>
        </p:nvSpPr>
        <p:spPr bwMode="auto">
          <a:xfrm>
            <a:off x="2643188" y="4729163"/>
            <a:ext cx="0" cy="11890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1" name="Line 7"/>
          <p:cNvSpPr>
            <a:spLocks noChangeShapeType="1"/>
          </p:cNvSpPr>
          <p:nvPr/>
        </p:nvSpPr>
        <p:spPr bwMode="auto">
          <a:xfrm>
            <a:off x="4111625" y="4729163"/>
            <a:ext cx="0" cy="11890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2" name="Line 8"/>
          <p:cNvSpPr>
            <a:spLocks noChangeShapeType="1"/>
          </p:cNvSpPr>
          <p:nvPr/>
        </p:nvSpPr>
        <p:spPr bwMode="auto">
          <a:xfrm flipV="1">
            <a:off x="2827338" y="4729163"/>
            <a:ext cx="0" cy="6302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3" name="Line 9"/>
          <p:cNvSpPr>
            <a:spLocks noChangeShapeType="1"/>
          </p:cNvSpPr>
          <p:nvPr/>
        </p:nvSpPr>
        <p:spPr bwMode="auto">
          <a:xfrm flipV="1">
            <a:off x="3937000" y="4711700"/>
            <a:ext cx="0" cy="6302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4" name="Oval 10"/>
          <p:cNvSpPr>
            <a:spLocks noChangeArrowheads="1"/>
          </p:cNvSpPr>
          <p:nvPr/>
        </p:nvSpPr>
        <p:spPr bwMode="auto">
          <a:xfrm>
            <a:off x="2643188" y="5078413"/>
            <a:ext cx="1468437" cy="14684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35" name="Line 11"/>
          <p:cNvSpPr>
            <a:spLocks noChangeShapeType="1"/>
          </p:cNvSpPr>
          <p:nvPr/>
        </p:nvSpPr>
        <p:spPr bwMode="auto">
          <a:xfrm>
            <a:off x="3397250" y="5078413"/>
            <a:ext cx="0" cy="14684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6" name="Line 12"/>
          <p:cNvSpPr>
            <a:spLocks noChangeShapeType="1"/>
          </p:cNvSpPr>
          <p:nvPr/>
        </p:nvSpPr>
        <p:spPr bwMode="auto">
          <a:xfrm>
            <a:off x="2643188" y="5810250"/>
            <a:ext cx="1468437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7" name="Line 13"/>
          <p:cNvSpPr>
            <a:spLocks noChangeShapeType="1"/>
          </p:cNvSpPr>
          <p:nvPr/>
        </p:nvSpPr>
        <p:spPr bwMode="auto">
          <a:xfrm rot="189070" flipH="1" flipV="1">
            <a:off x="2781300" y="5335588"/>
            <a:ext cx="1184275" cy="9239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8" name="Line 14"/>
          <p:cNvSpPr>
            <a:spLocks noChangeShapeType="1"/>
          </p:cNvSpPr>
          <p:nvPr/>
        </p:nvSpPr>
        <p:spPr bwMode="auto">
          <a:xfrm rot="21410930" flipV="1">
            <a:off x="2782888" y="5367338"/>
            <a:ext cx="1185862" cy="9239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39" name="Text Box 15"/>
          <p:cNvSpPr txBox="1">
            <a:spLocks noChangeArrowheads="1"/>
          </p:cNvSpPr>
          <p:nvPr/>
        </p:nvSpPr>
        <p:spPr bwMode="auto">
          <a:xfrm>
            <a:off x="2643188" y="5148263"/>
            <a:ext cx="260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h</a:t>
            </a:r>
          </a:p>
        </p:txBody>
      </p:sp>
      <p:sp>
        <p:nvSpPr>
          <p:cNvPr id="359440" name="Text Box 16"/>
          <p:cNvSpPr txBox="1">
            <a:spLocks noChangeArrowheads="1"/>
          </p:cNvSpPr>
          <p:nvPr/>
        </p:nvSpPr>
        <p:spPr bwMode="auto">
          <a:xfrm>
            <a:off x="2433638" y="5614988"/>
            <a:ext cx="263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359441" name="Text Box 17"/>
          <p:cNvSpPr txBox="1">
            <a:spLocks noChangeArrowheads="1"/>
          </p:cNvSpPr>
          <p:nvPr/>
        </p:nvSpPr>
        <p:spPr bwMode="auto">
          <a:xfrm>
            <a:off x="2643188" y="62023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359442" name="Text Box 18"/>
          <p:cNvSpPr txBox="1">
            <a:spLocks noChangeArrowheads="1"/>
          </p:cNvSpPr>
          <p:nvPr/>
        </p:nvSpPr>
        <p:spPr bwMode="auto">
          <a:xfrm>
            <a:off x="3273425" y="6454775"/>
            <a:ext cx="263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359443" name="Text Box 19"/>
          <p:cNvSpPr txBox="1">
            <a:spLocks noChangeArrowheads="1"/>
          </p:cNvSpPr>
          <p:nvPr/>
        </p:nvSpPr>
        <p:spPr bwMode="auto">
          <a:xfrm>
            <a:off x="3902075" y="62023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</a:p>
        </p:txBody>
      </p:sp>
      <p:sp>
        <p:nvSpPr>
          <p:cNvPr id="359444" name="Text Box 20"/>
          <p:cNvSpPr txBox="1">
            <a:spLocks noChangeArrowheads="1"/>
          </p:cNvSpPr>
          <p:nvPr/>
        </p:nvSpPr>
        <p:spPr bwMode="auto">
          <a:xfrm>
            <a:off x="4097338" y="5648325"/>
            <a:ext cx="263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e</a:t>
            </a:r>
          </a:p>
        </p:txBody>
      </p:sp>
      <p:sp>
        <p:nvSpPr>
          <p:cNvPr id="359445" name="Text Box 21"/>
          <p:cNvSpPr txBox="1">
            <a:spLocks noChangeArrowheads="1"/>
          </p:cNvSpPr>
          <p:nvPr/>
        </p:nvSpPr>
        <p:spPr bwMode="auto">
          <a:xfrm>
            <a:off x="3273425" y="48339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g</a:t>
            </a:r>
          </a:p>
        </p:txBody>
      </p:sp>
      <p:sp>
        <p:nvSpPr>
          <p:cNvPr id="359446" name="Text Box 22"/>
          <p:cNvSpPr txBox="1">
            <a:spLocks noChangeArrowheads="1"/>
          </p:cNvSpPr>
          <p:nvPr/>
        </p:nvSpPr>
        <p:spPr bwMode="auto">
          <a:xfrm>
            <a:off x="3902075" y="5168900"/>
            <a:ext cx="242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f</a:t>
            </a:r>
          </a:p>
        </p:txBody>
      </p:sp>
      <p:sp>
        <p:nvSpPr>
          <p:cNvPr id="359447" name="AutoShape 23"/>
          <p:cNvSpPr>
            <a:spLocks noChangeArrowheads="1"/>
          </p:cNvSpPr>
          <p:nvPr/>
        </p:nvSpPr>
        <p:spPr bwMode="auto">
          <a:xfrm>
            <a:off x="2643188" y="3068638"/>
            <a:ext cx="1468437" cy="1677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48" name="Line 24"/>
          <p:cNvSpPr>
            <a:spLocks noChangeShapeType="1"/>
          </p:cNvSpPr>
          <p:nvPr/>
        </p:nvSpPr>
        <p:spPr bwMode="auto">
          <a:xfrm>
            <a:off x="3378200" y="2911475"/>
            <a:ext cx="0" cy="1957388"/>
          </a:xfrm>
          <a:prstGeom prst="line">
            <a:avLst/>
          </a:prstGeom>
          <a:noFill/>
          <a:ln w="317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49" name="Line 25"/>
          <p:cNvSpPr>
            <a:spLocks noChangeShapeType="1"/>
          </p:cNvSpPr>
          <p:nvPr/>
        </p:nvSpPr>
        <p:spPr bwMode="auto">
          <a:xfrm rot="92115" flipH="1">
            <a:off x="2852738" y="3049588"/>
            <a:ext cx="508000" cy="16795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0" name="Line 26"/>
          <p:cNvSpPr>
            <a:spLocks noChangeShapeType="1"/>
          </p:cNvSpPr>
          <p:nvPr/>
        </p:nvSpPr>
        <p:spPr bwMode="auto">
          <a:xfrm rot="-92115">
            <a:off x="3413125" y="3067050"/>
            <a:ext cx="506413" cy="16795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1" name="Line 27"/>
          <p:cNvSpPr>
            <a:spLocks noChangeShapeType="1"/>
          </p:cNvSpPr>
          <p:nvPr/>
        </p:nvSpPr>
        <p:spPr bwMode="auto">
          <a:xfrm>
            <a:off x="3413125" y="5078413"/>
            <a:ext cx="17478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2" name="Line 28"/>
          <p:cNvSpPr>
            <a:spLocks noChangeShapeType="1"/>
          </p:cNvSpPr>
          <p:nvPr/>
        </p:nvSpPr>
        <p:spPr bwMode="auto">
          <a:xfrm>
            <a:off x="3971925" y="5359400"/>
            <a:ext cx="11890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3" name="Line 29"/>
          <p:cNvSpPr>
            <a:spLocks noChangeShapeType="1"/>
          </p:cNvSpPr>
          <p:nvPr/>
        </p:nvSpPr>
        <p:spPr bwMode="auto">
          <a:xfrm>
            <a:off x="4111625" y="5778500"/>
            <a:ext cx="23066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4" name="Line 30"/>
          <p:cNvSpPr>
            <a:spLocks noChangeShapeType="1"/>
          </p:cNvSpPr>
          <p:nvPr/>
        </p:nvSpPr>
        <p:spPr bwMode="auto">
          <a:xfrm>
            <a:off x="3902075" y="6294438"/>
            <a:ext cx="125888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5" name="Line 31"/>
          <p:cNvSpPr>
            <a:spLocks noChangeShapeType="1"/>
          </p:cNvSpPr>
          <p:nvPr/>
        </p:nvSpPr>
        <p:spPr bwMode="auto">
          <a:xfrm>
            <a:off x="3413125" y="6546850"/>
            <a:ext cx="17478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6" name="Line 32"/>
          <p:cNvSpPr>
            <a:spLocks noChangeShapeType="1"/>
          </p:cNvSpPr>
          <p:nvPr/>
        </p:nvSpPr>
        <p:spPr bwMode="auto">
          <a:xfrm>
            <a:off x="4810125" y="5078413"/>
            <a:ext cx="1538288" cy="733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57" name="Line 33"/>
          <p:cNvSpPr>
            <a:spLocks noChangeShapeType="1"/>
          </p:cNvSpPr>
          <p:nvPr/>
        </p:nvSpPr>
        <p:spPr bwMode="auto">
          <a:xfrm flipV="1">
            <a:off x="4810125" y="5815013"/>
            <a:ext cx="1485900" cy="731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6781800" y="4767263"/>
            <a:ext cx="2503488" cy="1709737"/>
            <a:chOff x="3541" y="2201"/>
            <a:chExt cx="1718" cy="1174"/>
          </a:xfrm>
        </p:grpSpPr>
        <p:grpSp>
          <p:nvGrpSpPr>
            <p:cNvPr id="34937" name="Group 35"/>
            <p:cNvGrpSpPr>
              <a:grpSpLocks/>
            </p:cNvGrpSpPr>
            <p:nvPr/>
          </p:nvGrpSpPr>
          <p:grpSpPr bwMode="auto">
            <a:xfrm rot="-1800000">
              <a:off x="3593" y="2201"/>
              <a:ext cx="1296" cy="1008"/>
              <a:chOff x="3312" y="2160"/>
              <a:chExt cx="1296" cy="1008"/>
            </a:xfrm>
          </p:grpSpPr>
          <p:sp>
            <p:nvSpPr>
              <p:cNvPr id="34946" name="Oval 36"/>
              <p:cNvSpPr>
                <a:spLocks noChangeArrowheads="1"/>
              </p:cNvSpPr>
              <p:nvPr/>
            </p:nvSpPr>
            <p:spPr bwMode="auto">
              <a:xfrm>
                <a:off x="3312" y="2160"/>
                <a:ext cx="432" cy="100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7" name="Line 37"/>
              <p:cNvSpPr>
                <a:spLocks noChangeShapeType="1"/>
              </p:cNvSpPr>
              <p:nvPr/>
            </p:nvSpPr>
            <p:spPr bwMode="auto">
              <a:xfrm>
                <a:off x="3552" y="2160"/>
                <a:ext cx="1056" cy="5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48" name="Line 38"/>
              <p:cNvSpPr>
                <a:spLocks noChangeShapeType="1"/>
              </p:cNvSpPr>
              <p:nvPr/>
            </p:nvSpPr>
            <p:spPr bwMode="auto">
              <a:xfrm flipV="1">
                <a:off x="3552" y="2665"/>
                <a:ext cx="1020" cy="5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938" name="Line 39"/>
            <p:cNvSpPr>
              <a:spLocks noChangeShapeType="1"/>
            </p:cNvSpPr>
            <p:nvPr/>
          </p:nvSpPr>
          <p:spPr bwMode="auto">
            <a:xfrm rot="9000000">
              <a:off x="3553" y="2585"/>
              <a:ext cx="1706" cy="1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" name="Oval 40"/>
            <p:cNvSpPr>
              <a:spLocks noChangeArrowheads="1"/>
            </p:cNvSpPr>
            <p:nvPr/>
          </p:nvSpPr>
          <p:spPr bwMode="auto">
            <a:xfrm>
              <a:off x="3578" y="2470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0" name="Oval 41"/>
            <p:cNvSpPr>
              <a:spLocks noChangeArrowheads="1"/>
            </p:cNvSpPr>
            <p:nvPr/>
          </p:nvSpPr>
          <p:spPr bwMode="auto">
            <a:xfrm>
              <a:off x="3652" y="2976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1" name="Oval 42"/>
            <p:cNvSpPr>
              <a:spLocks noChangeArrowheads="1"/>
            </p:cNvSpPr>
            <p:nvPr/>
          </p:nvSpPr>
          <p:spPr bwMode="auto">
            <a:xfrm>
              <a:off x="4091" y="3327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2" name="Oval 43"/>
            <p:cNvSpPr>
              <a:spLocks noChangeArrowheads="1"/>
            </p:cNvSpPr>
            <p:nvPr/>
          </p:nvSpPr>
          <p:spPr bwMode="auto">
            <a:xfrm>
              <a:off x="3833" y="2544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3" name="Oval 44"/>
            <p:cNvSpPr>
              <a:spLocks noChangeArrowheads="1"/>
            </p:cNvSpPr>
            <p:nvPr/>
          </p:nvSpPr>
          <p:spPr bwMode="auto">
            <a:xfrm>
              <a:off x="4128" y="3072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4" name="Oval 45"/>
            <p:cNvSpPr>
              <a:spLocks noChangeArrowheads="1"/>
            </p:cNvSpPr>
            <p:nvPr/>
          </p:nvSpPr>
          <p:spPr bwMode="auto">
            <a:xfrm>
              <a:off x="3888" y="3264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5" name="Oval 46"/>
            <p:cNvSpPr>
              <a:spLocks noChangeArrowheads="1"/>
            </p:cNvSpPr>
            <p:nvPr/>
          </p:nvSpPr>
          <p:spPr bwMode="auto">
            <a:xfrm>
              <a:off x="3541" y="2699"/>
              <a:ext cx="48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9471" name="Line 47"/>
          <p:cNvSpPr>
            <a:spLocks noChangeShapeType="1"/>
          </p:cNvSpPr>
          <p:nvPr/>
        </p:nvSpPr>
        <p:spPr bwMode="auto">
          <a:xfrm flipV="1">
            <a:off x="6837363" y="3260725"/>
            <a:ext cx="0" cy="23082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72" name="Line 48"/>
          <p:cNvSpPr>
            <a:spLocks noChangeShapeType="1"/>
          </p:cNvSpPr>
          <p:nvPr/>
        </p:nvSpPr>
        <p:spPr bwMode="auto">
          <a:xfrm flipV="1">
            <a:off x="7747000" y="3190875"/>
            <a:ext cx="0" cy="28670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73" name="Line 49"/>
          <p:cNvSpPr>
            <a:spLocks noChangeShapeType="1"/>
          </p:cNvSpPr>
          <p:nvPr/>
        </p:nvSpPr>
        <p:spPr bwMode="auto">
          <a:xfrm flipV="1">
            <a:off x="7537450" y="3190875"/>
            <a:ext cx="0" cy="24479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74" name="Line 50"/>
          <p:cNvSpPr>
            <a:spLocks noChangeShapeType="1"/>
          </p:cNvSpPr>
          <p:nvPr/>
        </p:nvSpPr>
        <p:spPr bwMode="auto">
          <a:xfrm flipV="1">
            <a:off x="7048500" y="3190875"/>
            <a:ext cx="0" cy="27971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75" name="Line 51"/>
          <p:cNvSpPr>
            <a:spLocks noChangeShapeType="1"/>
          </p:cNvSpPr>
          <p:nvPr/>
        </p:nvSpPr>
        <p:spPr bwMode="auto">
          <a:xfrm flipV="1">
            <a:off x="8585200" y="3821113"/>
            <a:ext cx="0" cy="11874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76" name="Line 52"/>
          <p:cNvSpPr>
            <a:spLocks noChangeShapeType="1"/>
          </p:cNvSpPr>
          <p:nvPr/>
        </p:nvSpPr>
        <p:spPr bwMode="auto">
          <a:xfrm>
            <a:off x="7677150" y="3400425"/>
            <a:ext cx="908050" cy="1328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77" name="Line 53"/>
          <p:cNvSpPr>
            <a:spLocks noChangeShapeType="1"/>
          </p:cNvSpPr>
          <p:nvPr/>
        </p:nvSpPr>
        <p:spPr bwMode="auto">
          <a:xfrm>
            <a:off x="7118350" y="4729163"/>
            <a:ext cx="1466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78" name="Text Box 54"/>
          <p:cNvSpPr txBox="1">
            <a:spLocks noChangeArrowheads="1"/>
          </p:cNvSpPr>
          <p:nvPr/>
        </p:nvSpPr>
        <p:spPr bwMode="auto">
          <a:xfrm>
            <a:off x="2084388" y="4519613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359479" name="Text Box 55"/>
          <p:cNvSpPr txBox="1">
            <a:spLocks noChangeArrowheads="1"/>
          </p:cNvSpPr>
          <p:nvPr/>
        </p:nvSpPr>
        <p:spPr bwMode="auto">
          <a:xfrm>
            <a:off x="8115300" y="4427538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359480" name="Text Box 56"/>
          <p:cNvSpPr txBox="1">
            <a:spLocks noChangeArrowheads="1"/>
          </p:cNvSpPr>
          <p:nvPr/>
        </p:nvSpPr>
        <p:spPr bwMode="auto">
          <a:xfrm>
            <a:off x="2433638" y="4519613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359481" name="Text Box 57"/>
          <p:cNvSpPr txBox="1">
            <a:spLocks noChangeArrowheads="1"/>
          </p:cNvSpPr>
          <p:nvPr/>
        </p:nvSpPr>
        <p:spPr bwMode="auto">
          <a:xfrm>
            <a:off x="2782888" y="4519613"/>
            <a:ext cx="331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359482" name="Text Box 58"/>
          <p:cNvSpPr txBox="1">
            <a:spLocks noChangeArrowheads="1"/>
          </p:cNvSpPr>
          <p:nvPr/>
        </p:nvSpPr>
        <p:spPr bwMode="auto">
          <a:xfrm>
            <a:off x="3840163" y="4529138"/>
            <a:ext cx="331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</a:p>
        </p:txBody>
      </p:sp>
      <p:sp>
        <p:nvSpPr>
          <p:cNvPr id="359483" name="Text Box 59"/>
          <p:cNvSpPr txBox="1">
            <a:spLocks noChangeArrowheads="1"/>
          </p:cNvSpPr>
          <p:nvPr/>
        </p:nvSpPr>
        <p:spPr bwMode="auto">
          <a:xfrm>
            <a:off x="4033838" y="4519613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e’</a:t>
            </a:r>
          </a:p>
        </p:txBody>
      </p:sp>
      <p:sp>
        <p:nvSpPr>
          <p:cNvPr id="359484" name="Text Box 60"/>
          <p:cNvSpPr txBox="1">
            <a:spLocks noChangeArrowheads="1"/>
          </p:cNvSpPr>
          <p:nvPr/>
        </p:nvSpPr>
        <p:spPr bwMode="auto">
          <a:xfrm>
            <a:off x="3133725" y="4519613"/>
            <a:ext cx="322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c’</a:t>
            </a:r>
          </a:p>
        </p:txBody>
      </p:sp>
      <p:sp>
        <p:nvSpPr>
          <p:cNvPr id="359485" name="Text Box 61"/>
          <p:cNvSpPr txBox="1">
            <a:spLocks noChangeArrowheads="1"/>
          </p:cNvSpPr>
          <p:nvPr/>
        </p:nvSpPr>
        <p:spPr bwMode="auto">
          <a:xfrm>
            <a:off x="3317875" y="4519613"/>
            <a:ext cx="304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g’</a:t>
            </a:r>
          </a:p>
        </p:txBody>
      </p:sp>
      <p:sp>
        <p:nvSpPr>
          <p:cNvPr id="359486" name="Text Box 62"/>
          <p:cNvSpPr txBox="1">
            <a:spLocks noChangeArrowheads="1"/>
          </p:cNvSpPr>
          <p:nvPr/>
        </p:nvSpPr>
        <p:spPr bwMode="auto">
          <a:xfrm>
            <a:off x="3695700" y="4519613"/>
            <a:ext cx="30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f’</a:t>
            </a:r>
          </a:p>
        </p:txBody>
      </p:sp>
      <p:sp>
        <p:nvSpPr>
          <p:cNvPr id="359487" name="Text Box 63"/>
          <p:cNvSpPr txBox="1">
            <a:spLocks noChangeArrowheads="1"/>
          </p:cNvSpPr>
          <p:nvPr/>
        </p:nvSpPr>
        <p:spPr bwMode="auto">
          <a:xfrm>
            <a:off x="2643188" y="4519613"/>
            <a:ext cx="331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h’</a:t>
            </a:r>
          </a:p>
        </p:txBody>
      </p:sp>
      <p:sp>
        <p:nvSpPr>
          <p:cNvPr id="359488" name="Text Box 64"/>
          <p:cNvSpPr txBox="1">
            <a:spLocks noChangeArrowheads="1"/>
          </p:cNvSpPr>
          <p:nvPr/>
        </p:nvSpPr>
        <p:spPr bwMode="auto">
          <a:xfrm>
            <a:off x="3343275" y="2911475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o’</a:t>
            </a: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548188" y="3071813"/>
            <a:ext cx="2032000" cy="2051050"/>
            <a:chOff x="1980" y="1022"/>
            <a:chExt cx="1395" cy="1408"/>
          </a:xfrm>
        </p:grpSpPr>
        <p:sp>
          <p:nvSpPr>
            <p:cNvPr id="34925" name="AutoShape 66"/>
            <p:cNvSpPr>
              <a:spLocks noChangeArrowheads="1"/>
            </p:cNvSpPr>
            <p:nvPr/>
          </p:nvSpPr>
          <p:spPr bwMode="auto">
            <a:xfrm rot="6853726">
              <a:off x="2164" y="1350"/>
              <a:ext cx="1008" cy="115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926" name="Group 67"/>
            <p:cNvGrpSpPr>
              <a:grpSpLocks/>
            </p:cNvGrpSpPr>
            <p:nvPr/>
          </p:nvGrpSpPr>
          <p:grpSpPr bwMode="auto">
            <a:xfrm>
              <a:off x="1980" y="1022"/>
              <a:ext cx="1395" cy="1320"/>
              <a:chOff x="1971" y="1022"/>
              <a:chExt cx="1395" cy="1320"/>
            </a:xfrm>
          </p:grpSpPr>
          <p:sp>
            <p:nvSpPr>
              <p:cNvPr id="34927" name="Line 68"/>
              <p:cNvSpPr>
                <a:spLocks noChangeShapeType="1"/>
              </p:cNvSpPr>
              <p:nvPr/>
            </p:nvSpPr>
            <p:spPr bwMode="auto">
              <a:xfrm rot="6853726">
                <a:off x="2679" y="1259"/>
                <a:ext cx="0" cy="13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8" name="Line 69"/>
              <p:cNvSpPr>
                <a:spLocks noChangeShapeType="1"/>
              </p:cNvSpPr>
              <p:nvPr/>
            </p:nvSpPr>
            <p:spPr bwMode="auto">
              <a:xfrm rot="6945840" flipH="1">
                <a:off x="2571" y="1178"/>
                <a:ext cx="348" cy="1153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9" name="Line 70"/>
              <p:cNvSpPr>
                <a:spLocks noChangeShapeType="1"/>
              </p:cNvSpPr>
              <p:nvPr/>
            </p:nvSpPr>
            <p:spPr bwMode="auto">
              <a:xfrm rot="6761611">
                <a:off x="2412" y="1529"/>
                <a:ext cx="348" cy="115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930" name="Group 71"/>
              <p:cNvGrpSpPr>
                <a:grpSpLocks/>
              </p:cNvGrpSpPr>
              <p:nvPr/>
            </p:nvGrpSpPr>
            <p:grpSpPr bwMode="auto">
              <a:xfrm rot="6855770">
                <a:off x="1418" y="1575"/>
                <a:ext cx="1320" cy="213"/>
                <a:chOff x="1413" y="1672"/>
                <a:chExt cx="1320" cy="213"/>
              </a:xfrm>
            </p:grpSpPr>
            <p:sp>
              <p:nvSpPr>
                <p:cNvPr id="3493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1413" y="1673"/>
                  <a:ext cx="221" cy="2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a’</a:t>
                  </a:r>
                </a:p>
              </p:txBody>
            </p:sp>
            <p:sp>
              <p:nvSpPr>
                <p:cNvPr id="3493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654" y="1675"/>
                  <a:ext cx="329" cy="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h’b’</a:t>
                  </a:r>
                </a:p>
              </p:txBody>
            </p:sp>
            <p:sp>
              <p:nvSpPr>
                <p:cNvPr id="3493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512" y="1672"/>
                  <a:ext cx="221" cy="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e’</a:t>
                  </a:r>
                </a:p>
              </p:txBody>
            </p:sp>
            <p:sp>
              <p:nvSpPr>
                <p:cNvPr id="34935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896" y="1673"/>
                  <a:ext cx="323" cy="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c’g’</a:t>
                  </a:r>
                </a:p>
              </p:txBody>
            </p:sp>
            <p:sp>
              <p:nvSpPr>
                <p:cNvPr id="3493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2276" y="1674"/>
                  <a:ext cx="308" cy="2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d’f’</a:t>
                  </a:r>
                </a:p>
              </p:txBody>
            </p:sp>
          </p:grpSp>
          <p:sp>
            <p:nvSpPr>
              <p:cNvPr id="34931" name="Text Box 77"/>
              <p:cNvSpPr txBox="1">
                <a:spLocks noChangeArrowheads="1"/>
              </p:cNvSpPr>
              <p:nvPr/>
            </p:nvSpPr>
            <p:spPr bwMode="auto">
              <a:xfrm>
                <a:off x="3138" y="2009"/>
                <a:ext cx="22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o’</a:t>
                </a:r>
              </a:p>
            </p:txBody>
          </p:sp>
        </p:grp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4233863" y="4826000"/>
            <a:ext cx="1154112" cy="1955800"/>
            <a:chOff x="1764" y="2226"/>
            <a:chExt cx="792" cy="1343"/>
          </a:xfrm>
        </p:grpSpPr>
        <p:sp>
          <p:nvSpPr>
            <p:cNvPr id="34917" name="Text Box 79"/>
            <p:cNvSpPr txBox="1">
              <a:spLocks noChangeArrowheads="1"/>
            </p:cNvSpPr>
            <p:nvPr/>
          </p:nvSpPr>
          <p:spPr bwMode="auto">
            <a:xfrm>
              <a:off x="2316" y="2784"/>
              <a:ext cx="24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18" name="Text Box 80"/>
            <p:cNvSpPr txBox="1">
              <a:spLocks noChangeArrowheads="1"/>
            </p:cNvSpPr>
            <p:nvPr/>
          </p:nvSpPr>
          <p:spPr bwMode="auto">
            <a:xfrm>
              <a:off x="2257" y="2449"/>
              <a:ext cx="23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h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19" name="Text Box 81"/>
            <p:cNvSpPr txBox="1">
              <a:spLocks noChangeArrowheads="1"/>
            </p:cNvSpPr>
            <p:nvPr/>
          </p:nvSpPr>
          <p:spPr bwMode="auto">
            <a:xfrm>
              <a:off x="2016" y="2226"/>
              <a:ext cx="241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g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20" name="Text Box 82"/>
            <p:cNvSpPr txBox="1">
              <a:spLocks noChangeArrowheads="1"/>
            </p:cNvSpPr>
            <p:nvPr/>
          </p:nvSpPr>
          <p:spPr bwMode="auto">
            <a:xfrm>
              <a:off x="1776" y="2449"/>
              <a:ext cx="240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f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21" name="Text Box 83"/>
            <p:cNvSpPr txBox="1">
              <a:spLocks noChangeArrowheads="1"/>
            </p:cNvSpPr>
            <p:nvPr/>
          </p:nvSpPr>
          <p:spPr bwMode="auto">
            <a:xfrm>
              <a:off x="1764" y="2784"/>
              <a:ext cx="24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22" name="Text Box 84"/>
            <p:cNvSpPr txBox="1">
              <a:spLocks noChangeArrowheads="1"/>
            </p:cNvSpPr>
            <p:nvPr/>
          </p:nvSpPr>
          <p:spPr bwMode="auto">
            <a:xfrm>
              <a:off x="1818" y="3120"/>
              <a:ext cx="240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23" name="Text Box 85"/>
            <p:cNvSpPr txBox="1">
              <a:spLocks noChangeArrowheads="1"/>
            </p:cNvSpPr>
            <p:nvPr/>
          </p:nvSpPr>
          <p:spPr bwMode="auto">
            <a:xfrm>
              <a:off x="2064" y="3360"/>
              <a:ext cx="241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24" name="Text Box 86"/>
            <p:cNvSpPr txBox="1">
              <a:spLocks noChangeArrowheads="1"/>
            </p:cNvSpPr>
            <p:nvPr/>
          </p:nvSpPr>
          <p:spPr bwMode="auto">
            <a:xfrm>
              <a:off x="2257" y="3114"/>
              <a:ext cx="23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6600825" y="4991100"/>
            <a:ext cx="1398588" cy="1703388"/>
            <a:chOff x="3408" y="2352"/>
            <a:chExt cx="960" cy="1169"/>
          </a:xfrm>
        </p:grpSpPr>
        <p:sp>
          <p:nvSpPr>
            <p:cNvPr id="34909" name="Text Box 88"/>
            <p:cNvSpPr txBox="1">
              <a:spLocks noChangeArrowheads="1"/>
            </p:cNvSpPr>
            <p:nvPr/>
          </p:nvSpPr>
          <p:spPr bwMode="auto">
            <a:xfrm>
              <a:off x="4032" y="2688"/>
              <a:ext cx="240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10" name="Text Box 89"/>
            <p:cNvSpPr txBox="1">
              <a:spLocks noChangeArrowheads="1"/>
            </p:cNvSpPr>
            <p:nvPr/>
          </p:nvSpPr>
          <p:spPr bwMode="auto">
            <a:xfrm>
              <a:off x="4032" y="3312"/>
              <a:ext cx="240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11" name="Text Box 90"/>
            <p:cNvSpPr txBox="1">
              <a:spLocks noChangeArrowheads="1"/>
            </p:cNvSpPr>
            <p:nvPr/>
          </p:nvSpPr>
          <p:spPr bwMode="auto">
            <a:xfrm>
              <a:off x="4128" y="2929"/>
              <a:ext cx="240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12" name="Text Box 91"/>
            <p:cNvSpPr txBox="1">
              <a:spLocks noChangeArrowheads="1"/>
            </p:cNvSpPr>
            <p:nvPr/>
          </p:nvSpPr>
          <p:spPr bwMode="auto">
            <a:xfrm>
              <a:off x="3755" y="3246"/>
              <a:ext cx="241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13" name="Text Box 92"/>
            <p:cNvSpPr txBox="1">
              <a:spLocks noChangeArrowheads="1"/>
            </p:cNvSpPr>
            <p:nvPr/>
          </p:nvSpPr>
          <p:spPr bwMode="auto">
            <a:xfrm>
              <a:off x="3527" y="2941"/>
              <a:ext cx="240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14" name="Text Box 93"/>
            <p:cNvSpPr txBox="1">
              <a:spLocks noChangeArrowheads="1"/>
            </p:cNvSpPr>
            <p:nvPr/>
          </p:nvSpPr>
          <p:spPr bwMode="auto">
            <a:xfrm>
              <a:off x="3408" y="2628"/>
              <a:ext cx="23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f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15" name="Text Box 94"/>
            <p:cNvSpPr txBox="1">
              <a:spLocks noChangeArrowheads="1"/>
            </p:cNvSpPr>
            <p:nvPr/>
          </p:nvSpPr>
          <p:spPr bwMode="auto">
            <a:xfrm>
              <a:off x="3408" y="2352"/>
              <a:ext cx="239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g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16" name="Text Box 95"/>
            <p:cNvSpPr txBox="1">
              <a:spLocks noChangeArrowheads="1"/>
            </p:cNvSpPr>
            <p:nvPr/>
          </p:nvSpPr>
          <p:spPr bwMode="auto">
            <a:xfrm>
              <a:off x="3810" y="2430"/>
              <a:ext cx="24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h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59520" name="Text Box 96"/>
          <p:cNvSpPr txBox="1">
            <a:spLocks noChangeArrowheads="1"/>
          </p:cNvSpPr>
          <p:nvPr/>
        </p:nvSpPr>
        <p:spPr bwMode="auto">
          <a:xfrm>
            <a:off x="6348413" y="5638800"/>
            <a:ext cx="3302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9" name="Group 97"/>
          <p:cNvGrpSpPr>
            <a:grpSpLocks/>
          </p:cNvGrpSpPr>
          <p:nvPr/>
        </p:nvGrpSpPr>
        <p:grpSpPr bwMode="auto">
          <a:xfrm>
            <a:off x="6553200" y="3086100"/>
            <a:ext cx="1530350" cy="1839913"/>
            <a:chOff x="3356" y="1032"/>
            <a:chExt cx="1051" cy="1263"/>
          </a:xfrm>
        </p:grpSpPr>
        <p:sp>
          <p:nvSpPr>
            <p:cNvPr id="34901" name="Text Box 98"/>
            <p:cNvSpPr txBox="1">
              <a:spLocks noChangeArrowheads="1"/>
            </p:cNvSpPr>
            <p:nvPr/>
          </p:nvSpPr>
          <p:spPr bwMode="auto">
            <a:xfrm>
              <a:off x="3924" y="1032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b="0">
                  <a:latin typeface="Times New Roman" pitchFamily="18" charset="0"/>
                </a:rPr>
                <a:t>a’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02" name="Text Box 99"/>
            <p:cNvSpPr txBox="1">
              <a:spLocks noChangeArrowheads="1"/>
            </p:cNvSpPr>
            <p:nvPr/>
          </p:nvSpPr>
          <p:spPr bwMode="auto">
            <a:xfrm>
              <a:off x="4116" y="1200"/>
              <a:ext cx="2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b="0">
                  <a:latin typeface="Times New Roman" pitchFamily="18" charset="0"/>
                </a:rPr>
                <a:t>b’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03" name="Text Box 100"/>
            <p:cNvSpPr txBox="1">
              <a:spLocks noChangeArrowheads="1"/>
            </p:cNvSpPr>
            <p:nvPr/>
          </p:nvSpPr>
          <p:spPr bwMode="auto">
            <a:xfrm>
              <a:off x="3975" y="1920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b="0">
                  <a:latin typeface="Times New Roman" pitchFamily="18" charset="0"/>
                </a:rPr>
                <a:t>c’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04" name="Text Box 101"/>
            <p:cNvSpPr txBox="1">
              <a:spLocks noChangeArrowheads="1"/>
            </p:cNvSpPr>
            <p:nvPr/>
          </p:nvSpPr>
          <p:spPr bwMode="auto">
            <a:xfrm>
              <a:off x="3828" y="2016"/>
              <a:ext cx="2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b="0">
                  <a:latin typeface="Times New Roman" pitchFamily="18" charset="0"/>
                </a:rPr>
                <a:t>d’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05" name="Text Box 102"/>
            <p:cNvSpPr txBox="1">
              <a:spLocks noChangeArrowheads="1"/>
            </p:cNvSpPr>
            <p:nvPr/>
          </p:nvSpPr>
          <p:spPr bwMode="auto">
            <a:xfrm>
              <a:off x="3541" y="2064"/>
              <a:ext cx="28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b="0">
                  <a:latin typeface="Times New Roman" pitchFamily="18" charset="0"/>
                </a:rPr>
                <a:t>e’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06" name="Text Box 103"/>
            <p:cNvSpPr txBox="1">
              <a:spLocks noChangeArrowheads="1"/>
            </p:cNvSpPr>
            <p:nvPr/>
          </p:nvSpPr>
          <p:spPr bwMode="auto">
            <a:xfrm>
              <a:off x="3398" y="1919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b="0">
                  <a:latin typeface="Times New Roman" pitchFamily="18" charset="0"/>
                </a:rPr>
                <a:t>f’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07" name="Text Box 104"/>
            <p:cNvSpPr txBox="1">
              <a:spLocks noChangeArrowheads="1"/>
            </p:cNvSpPr>
            <p:nvPr/>
          </p:nvSpPr>
          <p:spPr bwMode="auto">
            <a:xfrm>
              <a:off x="3356" y="1535"/>
              <a:ext cx="29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b="0">
                  <a:latin typeface="Times New Roman" pitchFamily="18" charset="0"/>
                </a:rPr>
                <a:t>g’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908" name="Text Box 105"/>
            <p:cNvSpPr txBox="1">
              <a:spLocks noChangeArrowheads="1"/>
            </p:cNvSpPr>
            <p:nvPr/>
          </p:nvSpPr>
          <p:spPr bwMode="auto">
            <a:xfrm>
              <a:off x="3705" y="1152"/>
              <a:ext cx="2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b="0">
                  <a:latin typeface="Times New Roman" pitchFamily="18" charset="0"/>
                </a:rPr>
                <a:t>h’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59530" name="Text Box 106"/>
          <p:cNvSpPr txBox="1">
            <a:spLocks noChangeArrowheads="1"/>
          </p:cNvSpPr>
          <p:nvPr/>
        </p:nvSpPr>
        <p:spPr bwMode="auto">
          <a:xfrm>
            <a:off x="8507413" y="4492625"/>
            <a:ext cx="33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9531" name="Text Box 107"/>
          <p:cNvSpPr txBox="1">
            <a:spLocks noChangeArrowheads="1"/>
          </p:cNvSpPr>
          <p:nvPr/>
        </p:nvSpPr>
        <p:spPr bwMode="auto">
          <a:xfrm>
            <a:off x="8537575" y="4938713"/>
            <a:ext cx="33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9532" name="Text Box 108"/>
          <p:cNvSpPr txBox="1">
            <a:spLocks noChangeArrowheads="1"/>
          </p:cNvSpPr>
          <p:nvPr/>
        </p:nvSpPr>
        <p:spPr bwMode="auto">
          <a:xfrm>
            <a:off x="8626475" y="4672013"/>
            <a:ext cx="336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30</a:t>
            </a:r>
          </a:p>
        </p:txBody>
      </p:sp>
      <p:sp>
        <p:nvSpPr>
          <p:cNvPr id="359533" name="Arc 109"/>
          <p:cNvSpPr>
            <a:spLocks/>
          </p:cNvSpPr>
          <p:nvPr/>
        </p:nvSpPr>
        <p:spPr bwMode="auto">
          <a:xfrm flipH="1" flipV="1">
            <a:off x="8655050" y="4659313"/>
            <a:ext cx="276225" cy="314325"/>
          </a:xfrm>
          <a:custGeom>
            <a:avLst/>
            <a:gdLst>
              <a:gd name="T0" fmla="*/ 2147483647 w 21226"/>
              <a:gd name="T1" fmla="*/ 0 h 16280"/>
              <a:gd name="T2" fmla="*/ 2147483647 w 21226"/>
              <a:gd name="T3" fmla="*/ 2147483647 h 16280"/>
              <a:gd name="T4" fmla="*/ 0 w 21226"/>
              <a:gd name="T5" fmla="*/ 2147483647 h 16280"/>
              <a:gd name="T6" fmla="*/ 0 60000 65536"/>
              <a:gd name="T7" fmla="*/ 0 60000 65536"/>
              <a:gd name="T8" fmla="*/ 0 60000 65536"/>
              <a:gd name="T9" fmla="*/ 0 w 21226"/>
              <a:gd name="T10" fmla="*/ 0 h 16280"/>
              <a:gd name="T11" fmla="*/ 21226 w 21226"/>
              <a:gd name="T12" fmla="*/ 16280 h 16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26" h="16280" fill="none" extrusionOk="0">
                <a:moveTo>
                  <a:pt x="14195" y="-1"/>
                </a:moveTo>
                <a:cubicBezTo>
                  <a:pt x="17851" y="3187"/>
                  <a:pt x="20328" y="7513"/>
                  <a:pt x="21226" y="12279"/>
                </a:cubicBezTo>
              </a:path>
              <a:path w="21226" h="16280" stroke="0" extrusionOk="0">
                <a:moveTo>
                  <a:pt x="14195" y="-1"/>
                </a:moveTo>
                <a:cubicBezTo>
                  <a:pt x="17851" y="3187"/>
                  <a:pt x="20328" y="7513"/>
                  <a:pt x="21226" y="12279"/>
                </a:cubicBezTo>
                <a:lnTo>
                  <a:pt x="0" y="1628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534" name="Line 110"/>
          <p:cNvSpPr>
            <a:spLocks noChangeShapeType="1"/>
          </p:cNvSpPr>
          <p:nvPr/>
        </p:nvSpPr>
        <p:spPr bwMode="auto">
          <a:xfrm>
            <a:off x="4460875" y="4729163"/>
            <a:ext cx="0" cy="1817687"/>
          </a:xfrm>
          <a:prstGeom prst="line">
            <a:avLst/>
          </a:prstGeom>
          <a:noFill/>
          <a:ln w="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35" name="Line 111"/>
          <p:cNvSpPr>
            <a:spLocks noChangeShapeType="1"/>
          </p:cNvSpPr>
          <p:nvPr/>
        </p:nvSpPr>
        <p:spPr bwMode="auto">
          <a:xfrm>
            <a:off x="5091113" y="3400425"/>
            <a:ext cx="0" cy="3216275"/>
          </a:xfrm>
          <a:prstGeom prst="line">
            <a:avLst/>
          </a:prstGeom>
          <a:noFill/>
          <a:ln w="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36" name="Line 112"/>
          <p:cNvSpPr>
            <a:spLocks noChangeShapeType="1"/>
          </p:cNvSpPr>
          <p:nvPr/>
        </p:nvSpPr>
        <p:spPr bwMode="auto">
          <a:xfrm>
            <a:off x="5003800" y="3540125"/>
            <a:ext cx="0" cy="3076575"/>
          </a:xfrm>
          <a:prstGeom prst="line">
            <a:avLst/>
          </a:prstGeom>
          <a:noFill/>
          <a:ln w="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37" name="Line 113"/>
          <p:cNvSpPr>
            <a:spLocks noChangeShapeType="1"/>
          </p:cNvSpPr>
          <p:nvPr/>
        </p:nvSpPr>
        <p:spPr bwMode="auto">
          <a:xfrm>
            <a:off x="4548188" y="4519613"/>
            <a:ext cx="0" cy="2097087"/>
          </a:xfrm>
          <a:prstGeom prst="line">
            <a:avLst/>
          </a:prstGeom>
          <a:noFill/>
          <a:ln w="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38" name="Line 114"/>
          <p:cNvSpPr>
            <a:spLocks noChangeShapeType="1"/>
          </p:cNvSpPr>
          <p:nvPr/>
        </p:nvSpPr>
        <p:spPr bwMode="auto">
          <a:xfrm>
            <a:off x="6313488" y="4729163"/>
            <a:ext cx="0" cy="13985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39" name="Line 115"/>
          <p:cNvSpPr>
            <a:spLocks noChangeShapeType="1"/>
          </p:cNvSpPr>
          <p:nvPr/>
        </p:nvSpPr>
        <p:spPr bwMode="auto">
          <a:xfrm>
            <a:off x="4775200" y="4030663"/>
            <a:ext cx="0" cy="2586037"/>
          </a:xfrm>
          <a:prstGeom prst="line">
            <a:avLst/>
          </a:prstGeom>
          <a:noFill/>
          <a:ln w="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40" name="Line 116"/>
          <p:cNvSpPr>
            <a:spLocks noChangeShapeType="1"/>
          </p:cNvSpPr>
          <p:nvPr/>
        </p:nvSpPr>
        <p:spPr bwMode="auto">
          <a:xfrm>
            <a:off x="5095875" y="3376613"/>
            <a:ext cx="28670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41" name="Line 117"/>
          <p:cNvSpPr>
            <a:spLocks noChangeShapeType="1"/>
          </p:cNvSpPr>
          <p:nvPr/>
        </p:nvSpPr>
        <p:spPr bwMode="auto">
          <a:xfrm>
            <a:off x="5021263" y="3540125"/>
            <a:ext cx="3074987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42" name="Line 118"/>
          <p:cNvSpPr>
            <a:spLocks noChangeShapeType="1"/>
          </p:cNvSpPr>
          <p:nvPr/>
        </p:nvSpPr>
        <p:spPr bwMode="auto">
          <a:xfrm>
            <a:off x="4810125" y="4030663"/>
            <a:ext cx="391477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43" name="Line 119"/>
          <p:cNvSpPr>
            <a:spLocks noChangeShapeType="1"/>
          </p:cNvSpPr>
          <p:nvPr/>
        </p:nvSpPr>
        <p:spPr bwMode="auto">
          <a:xfrm>
            <a:off x="4600575" y="4519613"/>
            <a:ext cx="335597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44" name="Line 120"/>
          <p:cNvSpPr>
            <a:spLocks noChangeShapeType="1"/>
          </p:cNvSpPr>
          <p:nvPr/>
        </p:nvSpPr>
        <p:spPr bwMode="auto">
          <a:xfrm flipV="1">
            <a:off x="7245350" y="3190875"/>
            <a:ext cx="0" cy="20970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45" name="Line 121"/>
          <p:cNvSpPr>
            <a:spLocks noChangeShapeType="1"/>
          </p:cNvSpPr>
          <p:nvPr/>
        </p:nvSpPr>
        <p:spPr bwMode="auto">
          <a:xfrm flipV="1">
            <a:off x="6908800" y="3260725"/>
            <a:ext cx="0" cy="19573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546" name="Text Box 122"/>
          <p:cNvSpPr txBox="1">
            <a:spLocks noChangeArrowheads="1"/>
          </p:cNvSpPr>
          <p:nvPr/>
        </p:nvSpPr>
        <p:spPr bwMode="auto">
          <a:xfrm>
            <a:off x="4662488" y="0"/>
            <a:ext cx="448151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Solution Steps:</a:t>
            </a:r>
          </a:p>
          <a:p>
            <a:pPr eaLnBrk="1" hangingPunct="1"/>
            <a:r>
              <a:rPr lang="en-US" sz="1400" b="0">
                <a:latin typeface="Arial" charset="0"/>
              </a:rPr>
              <a:t>Resting on Hp on one generator, means lying on Hp:</a:t>
            </a:r>
          </a:p>
          <a:p>
            <a:pPr eaLnBrk="1" hangingPunct="1"/>
            <a:r>
              <a:rPr lang="en-US" sz="1400" b="0">
                <a:latin typeface="Arial" charset="0"/>
              </a:rPr>
              <a:t>1.Assume it standing on Hp.</a:t>
            </a:r>
          </a:p>
          <a:p>
            <a:pPr eaLnBrk="1" hangingPunct="1"/>
            <a:r>
              <a:rPr lang="en-US" sz="1400" b="0">
                <a:latin typeface="Arial" charset="0"/>
              </a:rPr>
              <a:t>2.It’s Tv  will show True Shape of base( circle )</a:t>
            </a:r>
          </a:p>
          <a:p>
            <a:pPr eaLnBrk="1" hangingPunct="1"/>
            <a:r>
              <a:rPr lang="en-US" sz="1400" b="0">
                <a:latin typeface="Arial" charset="0"/>
              </a:rPr>
              <a:t>3.Draw 40mm dia. Circle as Tv &amp;</a:t>
            </a:r>
          </a:p>
          <a:p>
            <a:pPr eaLnBrk="1" hangingPunct="1"/>
            <a:r>
              <a:rPr lang="en-US" sz="1400" b="0">
                <a:latin typeface="Arial" charset="0"/>
              </a:rPr>
              <a:t>    taking 50 mm axis project Fv. ( a triangle)</a:t>
            </a:r>
          </a:p>
          <a:p>
            <a:pPr eaLnBrk="1" hangingPunct="1"/>
            <a:r>
              <a:rPr lang="en-US" sz="1400" b="0">
                <a:latin typeface="Arial" charset="0"/>
              </a:rPr>
              <a:t>4.Name all points as shown in illustration.</a:t>
            </a:r>
          </a:p>
          <a:p>
            <a:pPr eaLnBrk="1" hangingPunct="1"/>
            <a:r>
              <a:rPr lang="en-US" sz="1400" b="0">
                <a:latin typeface="Arial" charset="0"/>
              </a:rPr>
              <a:t>5.Draw 2</a:t>
            </a:r>
            <a:r>
              <a:rPr lang="en-US" sz="1400" b="0" baseline="30000">
                <a:latin typeface="Arial" charset="0"/>
              </a:rPr>
              <a:t>nd</a:t>
            </a:r>
            <a:r>
              <a:rPr lang="en-US" sz="1400" b="0">
                <a:latin typeface="Arial" charset="0"/>
              </a:rPr>
              <a:t> Fv in lying position I.e.o’e’ on xy. And</a:t>
            </a:r>
          </a:p>
          <a:p>
            <a:pPr eaLnBrk="1" hangingPunct="1"/>
            <a:r>
              <a:rPr lang="en-US" sz="1400" b="0">
                <a:latin typeface="Arial" charset="0"/>
              </a:rPr>
              <a:t>   project it’s Tv below xy.</a:t>
            </a:r>
          </a:p>
          <a:p>
            <a:pPr eaLnBrk="1" hangingPunct="1"/>
            <a:r>
              <a:rPr lang="en-US" sz="1400" b="0">
                <a:latin typeface="Arial" charset="0"/>
              </a:rPr>
              <a:t>6.Make visible lines dark and hidden dotted, </a:t>
            </a:r>
          </a:p>
          <a:p>
            <a:pPr eaLnBrk="1" hangingPunct="1"/>
            <a:r>
              <a:rPr lang="en-US" sz="1400" b="0">
                <a:latin typeface="Arial" charset="0"/>
              </a:rPr>
              <a:t>  as per the procedure.</a:t>
            </a:r>
          </a:p>
          <a:p>
            <a:pPr eaLnBrk="1" hangingPunct="1"/>
            <a:r>
              <a:rPr lang="en-US" sz="1400" b="0">
                <a:latin typeface="Arial" charset="0"/>
              </a:rPr>
              <a:t>7.Then construct remaining inclination with Vp</a:t>
            </a:r>
          </a:p>
          <a:p>
            <a:pPr eaLnBrk="1" hangingPunct="1"/>
            <a:r>
              <a:rPr lang="en-US" sz="1400" b="0">
                <a:latin typeface="Arial" charset="0"/>
              </a:rPr>
              <a:t> ( generator o</a:t>
            </a:r>
            <a:r>
              <a:rPr lang="en-US" sz="1400" b="0" baseline="-25000">
                <a:latin typeface="Arial" charset="0"/>
              </a:rPr>
              <a:t>1</a:t>
            </a:r>
            <a:r>
              <a:rPr lang="en-US" sz="1400" b="0">
                <a:latin typeface="Arial" charset="0"/>
              </a:rPr>
              <a:t>e</a:t>
            </a:r>
            <a:r>
              <a:rPr lang="en-US" sz="1400" b="0" baseline="-25000">
                <a:latin typeface="Arial" charset="0"/>
              </a:rPr>
              <a:t>1</a:t>
            </a:r>
            <a:r>
              <a:rPr lang="en-US" sz="1400" b="0">
                <a:latin typeface="Arial" charset="0"/>
              </a:rPr>
              <a:t> 30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to xy as shown) &amp; project final Fv.</a:t>
            </a:r>
          </a:p>
        </p:txBody>
      </p:sp>
      <p:grpSp>
        <p:nvGrpSpPr>
          <p:cNvPr id="34891" name="Group 123"/>
          <p:cNvGrpSpPr>
            <a:grpSpLocks/>
          </p:cNvGrpSpPr>
          <p:nvPr/>
        </p:nvGrpSpPr>
        <p:grpSpPr bwMode="auto">
          <a:xfrm>
            <a:off x="19050" y="1600200"/>
            <a:ext cx="2819400" cy="2133600"/>
            <a:chOff x="0" y="1008"/>
            <a:chExt cx="1776" cy="1344"/>
          </a:xfrm>
        </p:grpSpPr>
        <p:sp>
          <p:nvSpPr>
            <p:cNvPr id="34899" name="Rectangle 124"/>
            <p:cNvSpPr>
              <a:spLocks noChangeArrowheads="1"/>
            </p:cNvSpPr>
            <p:nvPr/>
          </p:nvSpPr>
          <p:spPr bwMode="auto">
            <a:xfrm>
              <a:off x="0" y="1056"/>
              <a:ext cx="1680" cy="129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34900" name="Text Box 125"/>
            <p:cNvSpPr txBox="1">
              <a:spLocks noChangeArrowheads="1"/>
            </p:cNvSpPr>
            <p:nvPr/>
          </p:nvSpPr>
          <p:spPr bwMode="auto">
            <a:xfrm>
              <a:off x="0" y="1008"/>
              <a:ext cx="1776" cy="1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300" i="1">
                  <a:solidFill>
                    <a:schemeClr val="accent2"/>
                  </a:solidFill>
                  <a:latin typeface="Times New Roman" pitchFamily="18" charset="0"/>
                </a:rPr>
                <a:t>      For dark and dotted lines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1.Draw proper outline of new vie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    DARK.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2. Decide direction of an observer.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3. Select nearest point to observer 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    and draw all lines starting from 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    it-dark.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4. Select farthest point to observer 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    and draw all lines (remaining)</a:t>
              </a:r>
            </a:p>
            <a:p>
              <a:pPr eaLnBrk="1" hangingPunct="1"/>
              <a:r>
                <a:rPr lang="en-US" sz="1300">
                  <a:solidFill>
                    <a:srgbClr val="FF0000"/>
                  </a:solidFill>
                  <a:latin typeface="Times New Roman" pitchFamily="18" charset="0"/>
                </a:rPr>
                <a:t>    from it- dotted.</a:t>
              </a:r>
            </a:p>
          </p:txBody>
        </p:sp>
      </p:grpSp>
      <p:grpSp>
        <p:nvGrpSpPr>
          <p:cNvPr id="34892" name="Group 14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4893" name="AutoShape 142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AutoShape 14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AutoShape 14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AutoShape 14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AutoShape 14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AutoShape 14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2304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9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9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9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9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9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9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59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9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59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59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5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5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5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5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59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59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5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5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5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5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59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59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59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59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59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59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59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59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359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5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59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59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59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59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59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359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359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5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59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59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359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359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59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59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359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359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359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359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35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35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359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359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359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359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8" dur="500"/>
                                        <p:tgtEl>
                                          <p:spTgt spid="35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3" dur="500"/>
                                        <p:tgtEl>
                                          <p:spTgt spid="35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359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359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9" dur="500"/>
                                        <p:tgtEl>
                                          <p:spTgt spid="3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 nodeType="clickPar">
                      <p:stCondLst>
                        <p:cond delay="indefinite"/>
                      </p:stCondLst>
                      <p:childTnLst>
                        <p:par>
                          <p:cTn id="3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 nodeType="clickPar">
                      <p:stCondLst>
                        <p:cond delay="indefinite"/>
                      </p:stCondLst>
                      <p:childTnLst>
                        <p:par>
                          <p:cTn id="3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 nodeType="clickPar">
                      <p:stCondLst>
                        <p:cond delay="indefinite"/>
                      </p:stCondLst>
                      <p:childTnLst>
                        <p:par>
                          <p:cTn id="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35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35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35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35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 nodeType="clickPar">
                      <p:stCondLst>
                        <p:cond delay="indefinite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35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35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35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35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 nodeType="clickPar">
                      <p:stCondLst>
                        <p:cond delay="indefinite"/>
                      </p:stCondLst>
                      <p:childTnLst>
                        <p:par>
                          <p:cTn id="3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35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35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35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35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 nodeType="clickPar">
                      <p:stCondLst>
                        <p:cond delay="indefinite"/>
                      </p:stCondLst>
                      <p:childTnLst>
                        <p:par>
                          <p:cTn id="4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35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35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359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359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 nodeType="clickPar">
                      <p:stCondLst>
                        <p:cond delay="indefinite"/>
                      </p:stCondLst>
                      <p:childTnLst>
                        <p:par>
                          <p:cTn id="4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35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35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359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359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 nodeType="clickPar">
                      <p:stCondLst>
                        <p:cond delay="indefinite"/>
                      </p:stCondLst>
                      <p:childTnLst>
                        <p:par>
                          <p:cTn id="4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35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35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35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35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 nodeType="clickPar">
                      <p:stCondLst>
                        <p:cond delay="indefinite"/>
                      </p:stCondLst>
                      <p:childTnLst>
                        <p:par>
                          <p:cTn id="4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359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35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359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359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 nodeType="clickPar">
                      <p:stCondLst>
                        <p:cond delay="indefinite"/>
                      </p:stCondLst>
                      <p:childTnLst>
                        <p:par>
                          <p:cTn id="4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35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35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35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35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 nodeType="clickPar">
                      <p:stCondLst>
                        <p:cond delay="indefinite"/>
                      </p:stCondLst>
                      <p:childTnLst>
                        <p:par>
                          <p:cTn id="4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35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35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359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359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 nodeType="clickPar">
                      <p:stCondLst>
                        <p:cond delay="indefinite"/>
                      </p:stCondLst>
                      <p:childTnLst>
                        <p:par>
                          <p:cTn id="4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359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359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359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359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 nodeType="clickPar">
                      <p:stCondLst>
                        <p:cond delay="indefinite"/>
                      </p:stCondLst>
                      <p:childTnLst>
                        <p:par>
                          <p:cTn id="4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35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35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35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35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 nodeType="clickPar">
                      <p:stCondLst>
                        <p:cond delay="indefinite"/>
                      </p:stCondLst>
                      <p:childTnLst>
                        <p:par>
                          <p:cTn id="4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 nodeType="clickPar">
                      <p:stCondLst>
                        <p:cond delay="indefinite"/>
                      </p:stCondLst>
                      <p:childTnLst>
                        <p:par>
                          <p:cTn id="4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4" dur="500"/>
                                        <p:tgtEl>
                                          <p:spTgt spid="35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 nodeType="clickPar">
                      <p:stCondLst>
                        <p:cond delay="indefinite"/>
                      </p:stCondLst>
                      <p:childTnLst>
                        <p:par>
                          <p:cTn id="4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35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35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35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35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 nodeType="clickPar">
                      <p:stCondLst>
                        <p:cond delay="indefinite"/>
                      </p:stCondLst>
                      <p:childTnLst>
                        <p:par>
                          <p:cTn id="4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359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359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 autoUpdateAnimBg="0"/>
      <p:bldP spid="359427" grpId="0" animBg="1"/>
      <p:bldP spid="359428" grpId="0" animBg="1"/>
      <p:bldP spid="359429" grpId="0" animBg="1"/>
      <p:bldP spid="359430" grpId="0" animBg="1"/>
      <p:bldP spid="359431" grpId="0" animBg="1"/>
      <p:bldP spid="359432" grpId="0" animBg="1"/>
      <p:bldP spid="359433" grpId="0" animBg="1"/>
      <p:bldP spid="359434" grpId="0" animBg="1"/>
      <p:bldP spid="359435" grpId="0" animBg="1"/>
      <p:bldP spid="359436" grpId="0" animBg="1"/>
      <p:bldP spid="359437" grpId="0" animBg="1"/>
      <p:bldP spid="359438" grpId="0" animBg="1"/>
      <p:bldP spid="359439" grpId="0" autoUpdateAnimBg="0"/>
      <p:bldP spid="359440" grpId="0" autoUpdateAnimBg="0"/>
      <p:bldP spid="359441" grpId="0" autoUpdateAnimBg="0"/>
      <p:bldP spid="359442" grpId="0" autoUpdateAnimBg="0"/>
      <p:bldP spid="359443" grpId="0" autoUpdateAnimBg="0"/>
      <p:bldP spid="359444" grpId="0" autoUpdateAnimBg="0"/>
      <p:bldP spid="359445" grpId="0" autoUpdateAnimBg="0"/>
      <p:bldP spid="359446" grpId="0" autoUpdateAnimBg="0"/>
      <p:bldP spid="359447" grpId="0" animBg="1"/>
      <p:bldP spid="359448" grpId="0" animBg="1"/>
      <p:bldP spid="359449" grpId="0" animBg="1"/>
      <p:bldP spid="359450" grpId="0" animBg="1"/>
      <p:bldP spid="359451" grpId="0" animBg="1"/>
      <p:bldP spid="359452" grpId="0" animBg="1"/>
      <p:bldP spid="359453" grpId="0" animBg="1"/>
      <p:bldP spid="359454" grpId="0" animBg="1"/>
      <p:bldP spid="359455" grpId="0" animBg="1"/>
      <p:bldP spid="359456" grpId="0" animBg="1"/>
      <p:bldP spid="359457" grpId="0" animBg="1"/>
      <p:bldP spid="359471" grpId="0" animBg="1"/>
      <p:bldP spid="359472" grpId="0" animBg="1"/>
      <p:bldP spid="359473" grpId="0" animBg="1"/>
      <p:bldP spid="359474" grpId="0" animBg="1"/>
      <p:bldP spid="359475" grpId="0" animBg="1"/>
      <p:bldP spid="359476" grpId="0" animBg="1"/>
      <p:bldP spid="359477" grpId="0" animBg="1"/>
      <p:bldP spid="359478" grpId="0" autoUpdateAnimBg="0"/>
      <p:bldP spid="359479" grpId="0" autoUpdateAnimBg="0"/>
      <p:bldP spid="359480" grpId="0" autoUpdateAnimBg="0"/>
      <p:bldP spid="359481" grpId="0" autoUpdateAnimBg="0"/>
      <p:bldP spid="359482" grpId="0" autoUpdateAnimBg="0"/>
      <p:bldP spid="359483" grpId="0" autoUpdateAnimBg="0"/>
      <p:bldP spid="359484" grpId="0" autoUpdateAnimBg="0"/>
      <p:bldP spid="359485" grpId="0" autoUpdateAnimBg="0"/>
      <p:bldP spid="359486" grpId="0" autoUpdateAnimBg="0"/>
      <p:bldP spid="359487" grpId="0" autoUpdateAnimBg="0"/>
      <p:bldP spid="359488" grpId="0" autoUpdateAnimBg="0"/>
      <p:bldP spid="359520" grpId="0" autoUpdateAnimBg="0"/>
      <p:bldP spid="359530" grpId="0" autoUpdateAnimBg="0"/>
      <p:bldP spid="359531" grpId="0" autoUpdateAnimBg="0"/>
      <p:bldP spid="359532" grpId="0" autoUpdateAnimBg="0"/>
      <p:bldP spid="359533" grpId="0" animBg="1"/>
      <p:bldP spid="359534" grpId="0" animBg="1"/>
      <p:bldP spid="359535" grpId="0" animBg="1"/>
      <p:bldP spid="359536" grpId="0" animBg="1"/>
      <p:bldP spid="359537" grpId="0" animBg="1"/>
      <p:bldP spid="359538" grpId="0" animBg="1"/>
      <p:bldP spid="359539" grpId="0" animBg="1"/>
      <p:bldP spid="359540" grpId="0" animBg="1"/>
      <p:bldP spid="359541" grpId="0" animBg="1"/>
      <p:bldP spid="359542" grpId="0" animBg="1"/>
      <p:bldP spid="359543" grpId="0" animBg="1"/>
      <p:bldP spid="359544" grpId="0" animBg="1"/>
      <p:bldP spid="359545" grpId="0" animBg="1"/>
      <p:bldP spid="3595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3962400" cy="2362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962400" y="0"/>
            <a:ext cx="5181600" cy="2362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19800" y="4410075"/>
            <a:ext cx="490538" cy="1289050"/>
            <a:chOff x="336" y="2976"/>
            <a:chExt cx="309" cy="812"/>
          </a:xfrm>
        </p:grpSpPr>
        <p:sp>
          <p:nvSpPr>
            <p:cNvPr id="35991" name="Oval 5"/>
            <p:cNvSpPr>
              <a:spLocks noChangeArrowheads="1"/>
            </p:cNvSpPr>
            <p:nvPr/>
          </p:nvSpPr>
          <p:spPr bwMode="auto">
            <a:xfrm rot="1920323">
              <a:off x="336" y="2976"/>
              <a:ext cx="240" cy="7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2" name="Rectangle 6"/>
            <p:cNvSpPr>
              <a:spLocks noChangeArrowheads="1"/>
            </p:cNvSpPr>
            <p:nvPr/>
          </p:nvSpPr>
          <p:spPr bwMode="auto">
            <a:xfrm rot="-3440224">
              <a:off x="165" y="3308"/>
              <a:ext cx="76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1479" name="Oval 7"/>
          <p:cNvSpPr>
            <a:spLocks noChangeArrowheads="1"/>
          </p:cNvSpPr>
          <p:nvPr/>
        </p:nvSpPr>
        <p:spPr bwMode="auto">
          <a:xfrm rot="1920323">
            <a:off x="7251700" y="5459413"/>
            <a:ext cx="381000" cy="1165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14688" y="4087813"/>
            <a:ext cx="1812925" cy="2846387"/>
            <a:chOff x="2265" y="2397"/>
            <a:chExt cx="1142" cy="1793"/>
          </a:xfrm>
        </p:grpSpPr>
        <p:sp>
          <p:nvSpPr>
            <p:cNvPr id="35988" name="Rectangle 9"/>
            <p:cNvSpPr>
              <a:spLocks noChangeArrowheads="1"/>
            </p:cNvSpPr>
            <p:nvPr/>
          </p:nvSpPr>
          <p:spPr bwMode="auto">
            <a:xfrm rot="-2990154">
              <a:off x="2414" y="2755"/>
              <a:ext cx="768" cy="10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9" name="Text Box 10"/>
            <p:cNvSpPr txBox="1">
              <a:spLocks noChangeArrowheads="1"/>
            </p:cNvSpPr>
            <p:nvPr/>
          </p:nvSpPr>
          <p:spPr bwMode="auto">
            <a:xfrm rot="-2990154">
              <a:off x="1871" y="2791"/>
              <a:ext cx="10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            b d            c</a:t>
              </a:r>
              <a:r>
                <a:rPr lang="en-US" sz="2400" b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35990" name="Text Box 11"/>
            <p:cNvSpPr txBox="1">
              <a:spLocks noChangeArrowheads="1"/>
            </p:cNvSpPr>
            <p:nvPr/>
          </p:nvSpPr>
          <p:spPr bwMode="auto">
            <a:xfrm rot="-2990154">
              <a:off x="2719" y="3502"/>
              <a:ext cx="10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1           2 4             3</a:t>
              </a:r>
              <a:r>
                <a:rPr lang="en-US" sz="2400" b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060700" y="2974975"/>
            <a:ext cx="762000" cy="1219200"/>
            <a:chOff x="3888" y="1680"/>
            <a:chExt cx="480" cy="768"/>
          </a:xfrm>
        </p:grpSpPr>
        <p:sp>
          <p:nvSpPr>
            <p:cNvPr id="35986" name="Oval 13"/>
            <p:cNvSpPr>
              <a:spLocks noChangeArrowheads="1"/>
            </p:cNvSpPr>
            <p:nvPr/>
          </p:nvSpPr>
          <p:spPr bwMode="auto">
            <a:xfrm>
              <a:off x="3888" y="1680"/>
              <a:ext cx="480" cy="7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7" name="Rectangle 14"/>
            <p:cNvSpPr>
              <a:spLocks noChangeArrowheads="1"/>
            </p:cNvSpPr>
            <p:nvPr/>
          </p:nvSpPr>
          <p:spPr bwMode="auto">
            <a:xfrm>
              <a:off x="4128" y="1680"/>
              <a:ext cx="240" cy="7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1487" name="Line 15"/>
          <p:cNvSpPr>
            <a:spLocks noChangeShapeType="1"/>
          </p:cNvSpPr>
          <p:nvPr/>
        </p:nvSpPr>
        <p:spPr bwMode="auto">
          <a:xfrm>
            <a:off x="1066800" y="4473575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488" name="Text Box 16"/>
          <p:cNvSpPr txBox="1">
            <a:spLocks noChangeArrowheads="1"/>
          </p:cNvSpPr>
          <p:nvPr/>
        </p:nvSpPr>
        <p:spPr bwMode="auto">
          <a:xfrm>
            <a:off x="762000" y="40925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361489" name="Text Box 17"/>
          <p:cNvSpPr txBox="1">
            <a:spLocks noChangeArrowheads="1"/>
          </p:cNvSpPr>
          <p:nvPr/>
        </p:nvSpPr>
        <p:spPr bwMode="auto">
          <a:xfrm>
            <a:off x="7696200" y="41687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361490" name="Oval 18"/>
          <p:cNvSpPr>
            <a:spLocks noChangeArrowheads="1"/>
          </p:cNvSpPr>
          <p:nvPr/>
        </p:nvSpPr>
        <p:spPr bwMode="auto">
          <a:xfrm>
            <a:off x="1447800" y="2949575"/>
            <a:ext cx="121920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491" name="Line 19"/>
          <p:cNvSpPr>
            <a:spLocks noChangeShapeType="1"/>
          </p:cNvSpPr>
          <p:nvPr/>
        </p:nvSpPr>
        <p:spPr bwMode="auto">
          <a:xfrm>
            <a:off x="1447800" y="3559175"/>
            <a:ext cx="0" cy="2819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492" name="Line 20"/>
          <p:cNvSpPr>
            <a:spLocks noChangeShapeType="1"/>
          </p:cNvSpPr>
          <p:nvPr/>
        </p:nvSpPr>
        <p:spPr bwMode="auto">
          <a:xfrm>
            <a:off x="2667000" y="3482975"/>
            <a:ext cx="0" cy="2895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493" name="Rectangle 21"/>
          <p:cNvSpPr>
            <a:spLocks noChangeArrowheads="1"/>
          </p:cNvSpPr>
          <p:nvPr/>
        </p:nvSpPr>
        <p:spPr bwMode="auto">
          <a:xfrm>
            <a:off x="1447800" y="4473575"/>
            <a:ext cx="1219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494" name="Line 22"/>
          <p:cNvSpPr>
            <a:spLocks noChangeShapeType="1"/>
          </p:cNvSpPr>
          <p:nvPr/>
        </p:nvSpPr>
        <p:spPr bwMode="auto">
          <a:xfrm>
            <a:off x="2044700" y="4321175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495" name="Line 23"/>
          <p:cNvSpPr>
            <a:spLocks noChangeShapeType="1"/>
          </p:cNvSpPr>
          <p:nvPr/>
        </p:nvSpPr>
        <p:spPr bwMode="auto">
          <a:xfrm>
            <a:off x="1447800" y="3571875"/>
            <a:ext cx="1219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496" name="Line 24"/>
          <p:cNvSpPr>
            <a:spLocks noChangeShapeType="1"/>
          </p:cNvSpPr>
          <p:nvPr/>
        </p:nvSpPr>
        <p:spPr bwMode="auto">
          <a:xfrm flipV="1">
            <a:off x="2044700" y="2949575"/>
            <a:ext cx="0" cy="12192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497" name="Text Box 25"/>
          <p:cNvSpPr txBox="1">
            <a:spLocks noChangeArrowheads="1"/>
          </p:cNvSpPr>
          <p:nvPr/>
        </p:nvSpPr>
        <p:spPr bwMode="auto">
          <a:xfrm>
            <a:off x="1219200" y="4270375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a            b d            c</a:t>
            </a:r>
            <a:r>
              <a:rPr lang="en-US" sz="2400" b="0">
                <a:latin typeface="Times New Roman" pitchFamily="18" charset="0"/>
              </a:rPr>
              <a:t> </a:t>
            </a:r>
          </a:p>
        </p:txBody>
      </p:sp>
      <p:sp>
        <p:nvSpPr>
          <p:cNvPr id="361498" name="Text Box 26"/>
          <p:cNvSpPr txBox="1">
            <a:spLocks noChangeArrowheads="1"/>
          </p:cNvSpPr>
          <p:nvPr/>
        </p:nvSpPr>
        <p:spPr bwMode="auto">
          <a:xfrm>
            <a:off x="1219200" y="5997575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1           2 4             3</a:t>
            </a:r>
            <a:r>
              <a:rPr lang="en-US" sz="2400" b="0">
                <a:latin typeface="Times New Roman" pitchFamily="18" charset="0"/>
              </a:rPr>
              <a:t> 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039813" y="2682875"/>
            <a:ext cx="1933575" cy="1727200"/>
            <a:chOff x="895" y="1512"/>
            <a:chExt cx="1218" cy="1088"/>
          </a:xfrm>
        </p:grpSpPr>
        <p:grpSp>
          <p:nvGrpSpPr>
            <p:cNvPr id="35977" name="Group 28"/>
            <p:cNvGrpSpPr>
              <a:grpSpLocks/>
            </p:cNvGrpSpPr>
            <p:nvPr/>
          </p:nvGrpSpPr>
          <p:grpSpPr bwMode="auto">
            <a:xfrm>
              <a:off x="998" y="1512"/>
              <a:ext cx="1097" cy="1080"/>
              <a:chOff x="998" y="1512"/>
              <a:chExt cx="1097" cy="1080"/>
            </a:xfrm>
          </p:grpSpPr>
          <p:sp>
            <p:nvSpPr>
              <p:cNvPr id="35982" name="Text Box 29"/>
              <p:cNvSpPr txBox="1">
                <a:spLocks noChangeArrowheads="1"/>
              </p:cNvSpPr>
              <p:nvPr/>
            </p:nvSpPr>
            <p:spPr bwMode="auto">
              <a:xfrm>
                <a:off x="998" y="1975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35983" name="Text Box 30"/>
              <p:cNvSpPr txBox="1">
                <a:spLocks noChangeArrowheads="1"/>
              </p:cNvSpPr>
              <p:nvPr/>
            </p:nvSpPr>
            <p:spPr bwMode="auto">
              <a:xfrm>
                <a:off x="1488" y="2400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b’</a:t>
                </a:r>
              </a:p>
            </p:txBody>
          </p:sp>
          <p:sp>
            <p:nvSpPr>
              <p:cNvPr id="35984" name="Text Box 31"/>
              <p:cNvSpPr txBox="1">
                <a:spLocks noChangeArrowheads="1"/>
              </p:cNvSpPr>
              <p:nvPr/>
            </p:nvSpPr>
            <p:spPr bwMode="auto">
              <a:xfrm>
                <a:off x="1892" y="1968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c’</a:t>
                </a:r>
              </a:p>
            </p:txBody>
          </p:sp>
          <p:sp>
            <p:nvSpPr>
              <p:cNvPr id="35985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512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d’</a:t>
                </a:r>
              </a:p>
            </p:txBody>
          </p:sp>
        </p:grpSp>
        <p:sp>
          <p:nvSpPr>
            <p:cNvPr id="35978" name="Text Box 33"/>
            <p:cNvSpPr txBox="1">
              <a:spLocks noChangeArrowheads="1"/>
            </p:cNvSpPr>
            <p:nvPr/>
          </p:nvSpPr>
          <p:spPr bwMode="auto">
            <a:xfrm>
              <a:off x="895" y="1984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1’</a:t>
              </a:r>
            </a:p>
          </p:txBody>
        </p:sp>
        <p:sp>
          <p:nvSpPr>
            <p:cNvPr id="35979" name="Text Box 34"/>
            <p:cNvSpPr txBox="1">
              <a:spLocks noChangeArrowheads="1"/>
            </p:cNvSpPr>
            <p:nvPr/>
          </p:nvSpPr>
          <p:spPr bwMode="auto">
            <a:xfrm>
              <a:off x="1376" y="2408"/>
              <a:ext cx="21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2’</a:t>
              </a:r>
            </a:p>
          </p:txBody>
        </p:sp>
        <p:sp>
          <p:nvSpPr>
            <p:cNvPr id="35980" name="Text Box 35"/>
            <p:cNvSpPr txBox="1">
              <a:spLocks noChangeArrowheads="1"/>
            </p:cNvSpPr>
            <p:nvPr/>
          </p:nvSpPr>
          <p:spPr bwMode="auto">
            <a:xfrm>
              <a:off x="1904" y="1872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3’</a:t>
              </a:r>
            </a:p>
          </p:txBody>
        </p:sp>
        <p:sp>
          <p:nvSpPr>
            <p:cNvPr id="35981" name="Text Box 36"/>
            <p:cNvSpPr txBox="1">
              <a:spLocks noChangeArrowheads="1"/>
            </p:cNvSpPr>
            <p:nvPr/>
          </p:nvSpPr>
          <p:spPr bwMode="auto">
            <a:xfrm>
              <a:off x="1360" y="1520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4’</a:t>
              </a:r>
            </a:p>
          </p:txBody>
        </p:sp>
      </p:grpSp>
      <p:sp>
        <p:nvSpPr>
          <p:cNvPr id="361509" name="Line 37"/>
          <p:cNvSpPr>
            <a:spLocks noChangeShapeType="1"/>
          </p:cNvSpPr>
          <p:nvPr/>
        </p:nvSpPr>
        <p:spPr bwMode="auto">
          <a:xfrm rot="-2990154">
            <a:off x="4081463" y="4500563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0" name="Line 38"/>
          <p:cNvSpPr>
            <a:spLocks noChangeShapeType="1"/>
          </p:cNvSpPr>
          <p:nvPr/>
        </p:nvSpPr>
        <p:spPr bwMode="auto">
          <a:xfrm flipH="1" flipV="1">
            <a:off x="2819400" y="4473575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1" name="Text Box 39"/>
          <p:cNvSpPr txBox="1">
            <a:spLocks noChangeArrowheads="1"/>
          </p:cNvSpPr>
          <p:nvPr/>
        </p:nvSpPr>
        <p:spPr bwMode="auto">
          <a:xfrm>
            <a:off x="2943225" y="4433888"/>
            <a:ext cx="41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45</a:t>
            </a:r>
            <a:r>
              <a:rPr lang="en-US" sz="14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361512" name="Line 40"/>
          <p:cNvSpPr>
            <a:spLocks noChangeShapeType="1"/>
          </p:cNvSpPr>
          <p:nvPr/>
        </p:nvSpPr>
        <p:spPr bwMode="auto">
          <a:xfrm flipV="1">
            <a:off x="3048000" y="2949575"/>
            <a:ext cx="0" cy="2438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3" name="Line 41"/>
          <p:cNvSpPr>
            <a:spLocks noChangeShapeType="1"/>
          </p:cNvSpPr>
          <p:nvPr/>
        </p:nvSpPr>
        <p:spPr bwMode="auto">
          <a:xfrm flipV="1">
            <a:off x="3429000" y="2949575"/>
            <a:ext cx="0" cy="19812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4" name="Line 42"/>
          <p:cNvSpPr>
            <a:spLocks noChangeShapeType="1"/>
          </p:cNvSpPr>
          <p:nvPr/>
        </p:nvSpPr>
        <p:spPr bwMode="auto">
          <a:xfrm flipV="1">
            <a:off x="3810000" y="2949575"/>
            <a:ext cx="0" cy="15240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5" name="Line 43"/>
          <p:cNvSpPr>
            <a:spLocks noChangeShapeType="1"/>
          </p:cNvSpPr>
          <p:nvPr/>
        </p:nvSpPr>
        <p:spPr bwMode="auto">
          <a:xfrm flipV="1">
            <a:off x="4343400" y="2949575"/>
            <a:ext cx="0" cy="35052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6" name="Line 44"/>
          <p:cNvSpPr>
            <a:spLocks noChangeShapeType="1"/>
          </p:cNvSpPr>
          <p:nvPr/>
        </p:nvSpPr>
        <p:spPr bwMode="auto">
          <a:xfrm flipV="1">
            <a:off x="4724400" y="2949575"/>
            <a:ext cx="0" cy="30480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7" name="Line 45"/>
          <p:cNvSpPr>
            <a:spLocks noChangeShapeType="1"/>
          </p:cNvSpPr>
          <p:nvPr/>
        </p:nvSpPr>
        <p:spPr bwMode="auto">
          <a:xfrm flipV="1">
            <a:off x="5105400" y="2949575"/>
            <a:ext cx="0" cy="2590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18" name="Line 46"/>
          <p:cNvSpPr>
            <a:spLocks noChangeShapeType="1"/>
          </p:cNvSpPr>
          <p:nvPr/>
        </p:nvSpPr>
        <p:spPr bwMode="auto">
          <a:xfrm>
            <a:off x="2057400" y="2949575"/>
            <a:ext cx="3200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2971800" y="2949575"/>
            <a:ext cx="838200" cy="1219200"/>
            <a:chOff x="2112" y="1680"/>
            <a:chExt cx="528" cy="768"/>
          </a:xfrm>
        </p:grpSpPr>
        <p:sp>
          <p:nvSpPr>
            <p:cNvPr id="35973" name="Oval 48"/>
            <p:cNvSpPr>
              <a:spLocks noChangeArrowheads="1"/>
            </p:cNvSpPr>
            <p:nvPr/>
          </p:nvSpPr>
          <p:spPr bwMode="auto">
            <a:xfrm>
              <a:off x="2400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4" name="Oval 49"/>
            <p:cNvSpPr>
              <a:spLocks noChangeArrowheads="1"/>
            </p:cNvSpPr>
            <p:nvPr/>
          </p:nvSpPr>
          <p:spPr bwMode="auto">
            <a:xfrm>
              <a:off x="2352" y="24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5" name="Oval 50"/>
            <p:cNvSpPr>
              <a:spLocks noChangeArrowheads="1"/>
            </p:cNvSpPr>
            <p:nvPr/>
          </p:nvSpPr>
          <p:spPr bwMode="auto">
            <a:xfrm>
              <a:off x="2112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6" name="Oval 51"/>
            <p:cNvSpPr>
              <a:spLocks noChangeArrowheads="1"/>
            </p:cNvSpPr>
            <p:nvPr/>
          </p:nvSpPr>
          <p:spPr bwMode="auto">
            <a:xfrm>
              <a:off x="2592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4279900" y="2924175"/>
            <a:ext cx="876300" cy="1295400"/>
            <a:chOff x="2936" y="1664"/>
            <a:chExt cx="552" cy="816"/>
          </a:xfrm>
        </p:grpSpPr>
        <p:sp>
          <p:nvSpPr>
            <p:cNvPr id="35969" name="Oval 53"/>
            <p:cNvSpPr>
              <a:spLocks noChangeArrowheads="1"/>
            </p:cNvSpPr>
            <p:nvPr/>
          </p:nvSpPr>
          <p:spPr bwMode="auto">
            <a:xfrm>
              <a:off x="3184" y="16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0" name="Oval 54"/>
            <p:cNvSpPr>
              <a:spLocks noChangeArrowheads="1"/>
            </p:cNvSpPr>
            <p:nvPr/>
          </p:nvSpPr>
          <p:spPr bwMode="auto">
            <a:xfrm>
              <a:off x="2936" y="20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1" name="Oval 55"/>
            <p:cNvSpPr>
              <a:spLocks noChangeArrowheads="1"/>
            </p:cNvSpPr>
            <p:nvPr/>
          </p:nvSpPr>
          <p:spPr bwMode="auto">
            <a:xfrm>
              <a:off x="3440" y="202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2" name="Oval 56"/>
            <p:cNvSpPr>
              <a:spLocks noChangeArrowheads="1"/>
            </p:cNvSpPr>
            <p:nvPr/>
          </p:nvSpPr>
          <p:spPr bwMode="auto">
            <a:xfrm>
              <a:off x="3176" y="24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4122738" y="2720975"/>
            <a:ext cx="1296987" cy="1741488"/>
            <a:chOff x="1992" y="1495"/>
            <a:chExt cx="817" cy="1097"/>
          </a:xfrm>
        </p:grpSpPr>
        <p:sp>
          <p:nvSpPr>
            <p:cNvPr id="35965" name="Text Box 58"/>
            <p:cNvSpPr txBox="1">
              <a:spLocks noChangeArrowheads="1"/>
            </p:cNvSpPr>
            <p:nvPr/>
          </p:nvSpPr>
          <p:spPr bwMode="auto">
            <a:xfrm>
              <a:off x="2342" y="1495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4’</a:t>
              </a:r>
              <a:endParaRPr lang="en-US" sz="1400" b="0" baseline="-25000">
                <a:latin typeface="Times New Roman" pitchFamily="18" charset="0"/>
              </a:endParaRPr>
            </a:p>
          </p:txBody>
        </p:sp>
        <p:sp>
          <p:nvSpPr>
            <p:cNvPr id="35966" name="Text Box 59"/>
            <p:cNvSpPr txBox="1">
              <a:spLocks noChangeArrowheads="1"/>
            </p:cNvSpPr>
            <p:nvPr/>
          </p:nvSpPr>
          <p:spPr bwMode="auto">
            <a:xfrm>
              <a:off x="2600" y="1920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3’</a:t>
              </a:r>
            </a:p>
          </p:txBody>
        </p:sp>
        <p:sp>
          <p:nvSpPr>
            <p:cNvPr id="35967" name="Text Box 60"/>
            <p:cNvSpPr txBox="1">
              <a:spLocks noChangeArrowheads="1"/>
            </p:cNvSpPr>
            <p:nvPr/>
          </p:nvSpPr>
          <p:spPr bwMode="auto">
            <a:xfrm>
              <a:off x="2304" y="2400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2’</a:t>
              </a:r>
            </a:p>
          </p:txBody>
        </p:sp>
        <p:sp>
          <p:nvSpPr>
            <p:cNvPr id="35968" name="Text Box 61"/>
            <p:cNvSpPr txBox="1">
              <a:spLocks noChangeArrowheads="1"/>
            </p:cNvSpPr>
            <p:nvPr/>
          </p:nvSpPr>
          <p:spPr bwMode="auto">
            <a:xfrm>
              <a:off x="1992" y="1968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1’</a:t>
              </a:r>
            </a:p>
          </p:txBody>
        </p:sp>
      </p:grpSp>
      <p:sp>
        <p:nvSpPr>
          <p:cNvPr id="361534" name="Line 62"/>
          <p:cNvSpPr>
            <a:spLocks noChangeShapeType="1"/>
          </p:cNvSpPr>
          <p:nvPr/>
        </p:nvSpPr>
        <p:spPr bwMode="auto">
          <a:xfrm flipV="1">
            <a:off x="4114800" y="6530975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35" name="Oval 63"/>
          <p:cNvSpPr>
            <a:spLocks noChangeArrowheads="1"/>
          </p:cNvSpPr>
          <p:nvPr/>
        </p:nvSpPr>
        <p:spPr bwMode="auto">
          <a:xfrm>
            <a:off x="4343400" y="2949575"/>
            <a:ext cx="762000" cy="1219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536" name="Line 64"/>
          <p:cNvSpPr>
            <a:spLocks noChangeShapeType="1"/>
          </p:cNvSpPr>
          <p:nvPr/>
        </p:nvSpPr>
        <p:spPr bwMode="auto">
          <a:xfrm>
            <a:off x="2667000" y="3559175"/>
            <a:ext cx="2514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37" name="Line 65"/>
          <p:cNvSpPr>
            <a:spLocks noChangeShapeType="1"/>
          </p:cNvSpPr>
          <p:nvPr/>
        </p:nvSpPr>
        <p:spPr bwMode="auto">
          <a:xfrm>
            <a:off x="2057400" y="4168775"/>
            <a:ext cx="3124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2794000" y="2682875"/>
            <a:ext cx="1287463" cy="1741488"/>
            <a:chOff x="1992" y="1495"/>
            <a:chExt cx="811" cy="1097"/>
          </a:xfrm>
        </p:grpSpPr>
        <p:sp>
          <p:nvSpPr>
            <p:cNvPr id="35961" name="Text Box 67"/>
            <p:cNvSpPr txBox="1">
              <a:spLocks noChangeArrowheads="1"/>
            </p:cNvSpPr>
            <p:nvPr/>
          </p:nvSpPr>
          <p:spPr bwMode="auto">
            <a:xfrm>
              <a:off x="2342" y="1495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d’</a:t>
              </a:r>
              <a:endParaRPr lang="en-US" sz="1400" b="0" baseline="-25000">
                <a:latin typeface="Times New Roman" pitchFamily="18" charset="0"/>
              </a:endParaRPr>
            </a:p>
          </p:txBody>
        </p:sp>
        <p:sp>
          <p:nvSpPr>
            <p:cNvPr id="35962" name="Text Box 68"/>
            <p:cNvSpPr txBox="1">
              <a:spLocks noChangeArrowheads="1"/>
            </p:cNvSpPr>
            <p:nvPr/>
          </p:nvSpPr>
          <p:spPr bwMode="auto">
            <a:xfrm>
              <a:off x="2600" y="1920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35963" name="Text Box 69"/>
            <p:cNvSpPr txBox="1">
              <a:spLocks noChangeArrowheads="1"/>
            </p:cNvSpPr>
            <p:nvPr/>
          </p:nvSpPr>
          <p:spPr bwMode="auto">
            <a:xfrm>
              <a:off x="2304" y="2400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35964" name="Text Box 70"/>
            <p:cNvSpPr txBox="1">
              <a:spLocks noChangeArrowheads="1"/>
            </p:cNvSpPr>
            <p:nvPr/>
          </p:nvSpPr>
          <p:spPr bwMode="auto">
            <a:xfrm>
              <a:off x="1992" y="1968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</a:p>
          </p:txBody>
        </p:sp>
      </p:grpSp>
      <p:sp>
        <p:nvSpPr>
          <p:cNvPr id="361543" name="Line 71"/>
          <p:cNvSpPr>
            <a:spLocks noChangeShapeType="1"/>
          </p:cNvSpPr>
          <p:nvPr/>
        </p:nvSpPr>
        <p:spPr bwMode="auto">
          <a:xfrm flipH="1">
            <a:off x="3429000" y="2949575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44" name="Line 72"/>
          <p:cNvSpPr>
            <a:spLocks noChangeShapeType="1"/>
          </p:cNvSpPr>
          <p:nvPr/>
        </p:nvSpPr>
        <p:spPr bwMode="auto">
          <a:xfrm>
            <a:off x="3429000" y="4168775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545" name="Arc 73"/>
          <p:cNvSpPr>
            <a:spLocks/>
          </p:cNvSpPr>
          <p:nvPr/>
        </p:nvSpPr>
        <p:spPr bwMode="auto">
          <a:xfrm rot="236806" flipH="1">
            <a:off x="3124200" y="2949575"/>
            <a:ext cx="685800" cy="1244600"/>
          </a:xfrm>
          <a:custGeom>
            <a:avLst/>
            <a:gdLst>
              <a:gd name="T0" fmla="*/ 2147483647 w 21600"/>
              <a:gd name="T1" fmla="*/ 2147483647 h 36942"/>
              <a:gd name="T2" fmla="*/ 2147483647 w 21600"/>
              <a:gd name="T3" fmla="*/ 0 h 36942"/>
              <a:gd name="T4" fmla="*/ 2147483647 w 21600"/>
              <a:gd name="T5" fmla="*/ 2147483647 h 36942"/>
              <a:gd name="T6" fmla="*/ 0 60000 65536"/>
              <a:gd name="T7" fmla="*/ 0 60000 65536"/>
              <a:gd name="T8" fmla="*/ 0 60000 65536"/>
              <a:gd name="T9" fmla="*/ 0 w 21600"/>
              <a:gd name="T10" fmla="*/ 0 h 36942"/>
              <a:gd name="T11" fmla="*/ 21600 w 21600"/>
              <a:gd name="T12" fmla="*/ 36942 h 369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942" fill="none" extrusionOk="0">
                <a:moveTo>
                  <a:pt x="10107" y="36942"/>
                </a:moveTo>
                <a:cubicBezTo>
                  <a:pt x="3817" y="32989"/>
                  <a:pt x="0" y="26081"/>
                  <a:pt x="0" y="18653"/>
                </a:cubicBezTo>
                <a:cubicBezTo>
                  <a:pt x="-1" y="10974"/>
                  <a:pt x="4076" y="3872"/>
                  <a:pt x="10708" y="0"/>
                </a:cubicBezTo>
              </a:path>
              <a:path w="21600" h="36942" stroke="0" extrusionOk="0">
                <a:moveTo>
                  <a:pt x="10107" y="36942"/>
                </a:moveTo>
                <a:cubicBezTo>
                  <a:pt x="3817" y="32989"/>
                  <a:pt x="0" y="26081"/>
                  <a:pt x="0" y="18653"/>
                </a:cubicBezTo>
                <a:cubicBezTo>
                  <a:pt x="-1" y="10974"/>
                  <a:pt x="4076" y="3872"/>
                  <a:pt x="10708" y="0"/>
                </a:cubicBezTo>
                <a:lnTo>
                  <a:pt x="21600" y="1865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 rot="908840">
            <a:off x="5486400" y="2568575"/>
            <a:ext cx="2667000" cy="1905000"/>
            <a:chOff x="3552" y="1440"/>
            <a:chExt cx="1680" cy="1200"/>
          </a:xfrm>
        </p:grpSpPr>
        <p:grpSp>
          <p:nvGrpSpPr>
            <p:cNvPr id="35931" name="Group 75"/>
            <p:cNvGrpSpPr>
              <a:grpSpLocks/>
            </p:cNvGrpSpPr>
            <p:nvPr/>
          </p:nvGrpSpPr>
          <p:grpSpPr bwMode="auto">
            <a:xfrm rot="-2180497">
              <a:off x="3578" y="1440"/>
              <a:ext cx="1654" cy="1121"/>
              <a:chOff x="3434" y="1608"/>
              <a:chExt cx="1654" cy="1121"/>
            </a:xfrm>
          </p:grpSpPr>
          <p:grpSp>
            <p:nvGrpSpPr>
              <p:cNvPr id="35933" name="Group 76"/>
              <p:cNvGrpSpPr>
                <a:grpSpLocks/>
              </p:cNvGrpSpPr>
              <p:nvPr/>
            </p:nvGrpSpPr>
            <p:grpSpPr bwMode="auto">
              <a:xfrm>
                <a:off x="3602" y="1792"/>
                <a:ext cx="480" cy="768"/>
                <a:chOff x="3888" y="1680"/>
                <a:chExt cx="480" cy="768"/>
              </a:xfrm>
            </p:grpSpPr>
            <p:sp>
              <p:nvSpPr>
                <p:cNvPr id="35959" name="Oval 77"/>
                <p:cNvSpPr>
                  <a:spLocks noChangeArrowheads="1"/>
                </p:cNvSpPr>
                <p:nvPr/>
              </p:nvSpPr>
              <p:spPr bwMode="auto">
                <a:xfrm>
                  <a:off x="3888" y="1680"/>
                  <a:ext cx="480" cy="76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0" name="Rectangle 78"/>
                <p:cNvSpPr>
                  <a:spLocks noChangeArrowheads="1"/>
                </p:cNvSpPr>
                <p:nvPr/>
              </p:nvSpPr>
              <p:spPr bwMode="auto">
                <a:xfrm>
                  <a:off x="4128" y="1680"/>
                  <a:ext cx="240" cy="76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934" name="Group 79"/>
              <p:cNvGrpSpPr>
                <a:grpSpLocks/>
              </p:cNvGrpSpPr>
              <p:nvPr/>
            </p:nvGrpSpPr>
            <p:grpSpPr bwMode="auto">
              <a:xfrm>
                <a:off x="3546" y="1776"/>
                <a:ext cx="528" cy="768"/>
                <a:chOff x="2112" y="1680"/>
                <a:chExt cx="528" cy="768"/>
              </a:xfrm>
            </p:grpSpPr>
            <p:sp>
              <p:nvSpPr>
                <p:cNvPr id="35955" name="Oval 80"/>
                <p:cNvSpPr>
                  <a:spLocks noChangeArrowheads="1"/>
                </p:cNvSpPr>
                <p:nvPr/>
              </p:nvSpPr>
              <p:spPr bwMode="auto">
                <a:xfrm>
                  <a:off x="2400" y="168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6" name="Oval 81"/>
                <p:cNvSpPr>
                  <a:spLocks noChangeArrowheads="1"/>
                </p:cNvSpPr>
                <p:nvPr/>
              </p:nvSpPr>
              <p:spPr bwMode="auto">
                <a:xfrm>
                  <a:off x="2352" y="240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7" name="Oval 82"/>
                <p:cNvSpPr>
                  <a:spLocks noChangeArrowheads="1"/>
                </p:cNvSpPr>
                <p:nvPr/>
              </p:nvSpPr>
              <p:spPr bwMode="auto">
                <a:xfrm>
                  <a:off x="2112" y="206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8" name="Oval 83"/>
                <p:cNvSpPr>
                  <a:spLocks noChangeArrowheads="1"/>
                </p:cNvSpPr>
                <p:nvPr/>
              </p:nvSpPr>
              <p:spPr bwMode="auto">
                <a:xfrm>
                  <a:off x="2592" y="206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935" name="Group 84"/>
              <p:cNvGrpSpPr>
                <a:grpSpLocks/>
              </p:cNvGrpSpPr>
              <p:nvPr/>
            </p:nvGrpSpPr>
            <p:grpSpPr bwMode="auto">
              <a:xfrm>
                <a:off x="4370" y="1760"/>
                <a:ext cx="552" cy="816"/>
                <a:chOff x="2936" y="1664"/>
                <a:chExt cx="552" cy="816"/>
              </a:xfrm>
            </p:grpSpPr>
            <p:sp>
              <p:nvSpPr>
                <p:cNvPr id="35951" name="Oval 85"/>
                <p:cNvSpPr>
                  <a:spLocks noChangeArrowheads="1"/>
                </p:cNvSpPr>
                <p:nvPr/>
              </p:nvSpPr>
              <p:spPr bwMode="auto">
                <a:xfrm>
                  <a:off x="3184" y="166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2" name="Oval 86"/>
                <p:cNvSpPr>
                  <a:spLocks noChangeArrowheads="1"/>
                </p:cNvSpPr>
                <p:nvPr/>
              </p:nvSpPr>
              <p:spPr bwMode="auto">
                <a:xfrm>
                  <a:off x="2936" y="203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3" name="Oval 87"/>
                <p:cNvSpPr>
                  <a:spLocks noChangeArrowheads="1"/>
                </p:cNvSpPr>
                <p:nvPr/>
              </p:nvSpPr>
              <p:spPr bwMode="auto">
                <a:xfrm>
                  <a:off x="3440" y="202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4" name="Oval 88"/>
                <p:cNvSpPr>
                  <a:spLocks noChangeArrowheads="1"/>
                </p:cNvSpPr>
                <p:nvPr/>
              </p:nvSpPr>
              <p:spPr bwMode="auto">
                <a:xfrm>
                  <a:off x="3176" y="243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936" name="Group 89"/>
              <p:cNvGrpSpPr>
                <a:grpSpLocks/>
              </p:cNvGrpSpPr>
              <p:nvPr/>
            </p:nvGrpSpPr>
            <p:grpSpPr bwMode="auto">
              <a:xfrm>
                <a:off x="4271" y="1632"/>
                <a:ext cx="817" cy="1097"/>
                <a:chOff x="1992" y="1495"/>
                <a:chExt cx="817" cy="1097"/>
              </a:xfrm>
            </p:grpSpPr>
            <p:sp>
              <p:nvSpPr>
                <p:cNvPr id="35947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342" y="1495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4’</a:t>
                  </a:r>
                  <a:endParaRPr lang="en-US" sz="1400" b="0" baseline="-25000">
                    <a:latin typeface="Times New Roman" pitchFamily="18" charset="0"/>
                  </a:endParaRPr>
                </a:p>
              </p:txBody>
            </p:sp>
            <p:sp>
              <p:nvSpPr>
                <p:cNvPr id="35948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2600" y="1920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3’</a:t>
                  </a:r>
                </a:p>
              </p:txBody>
            </p:sp>
            <p:sp>
              <p:nvSpPr>
                <p:cNvPr id="35949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304" y="2400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2’</a:t>
                  </a:r>
                </a:p>
              </p:txBody>
            </p:sp>
            <p:sp>
              <p:nvSpPr>
                <p:cNvPr id="35950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1992" y="1968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1’</a:t>
                  </a:r>
                </a:p>
              </p:txBody>
            </p:sp>
          </p:grpSp>
          <p:sp>
            <p:nvSpPr>
              <p:cNvPr id="35937" name="Oval 94"/>
              <p:cNvSpPr>
                <a:spLocks noChangeArrowheads="1"/>
              </p:cNvSpPr>
              <p:nvPr/>
            </p:nvSpPr>
            <p:spPr bwMode="auto">
              <a:xfrm>
                <a:off x="4410" y="1776"/>
                <a:ext cx="480" cy="76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38" name="Group 95"/>
              <p:cNvGrpSpPr>
                <a:grpSpLocks/>
              </p:cNvGrpSpPr>
              <p:nvPr/>
            </p:nvGrpSpPr>
            <p:grpSpPr bwMode="auto">
              <a:xfrm>
                <a:off x="3434" y="1608"/>
                <a:ext cx="811" cy="1097"/>
                <a:chOff x="1992" y="1495"/>
                <a:chExt cx="811" cy="1097"/>
              </a:xfrm>
            </p:grpSpPr>
            <p:sp>
              <p:nvSpPr>
                <p:cNvPr id="35943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342" y="1495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d’</a:t>
                  </a:r>
                  <a:endParaRPr lang="en-US" sz="1400" b="0" baseline="-25000">
                    <a:latin typeface="Times New Roman" pitchFamily="18" charset="0"/>
                  </a:endParaRPr>
                </a:p>
              </p:txBody>
            </p:sp>
            <p:sp>
              <p:nvSpPr>
                <p:cNvPr id="35944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600" y="1920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c’</a:t>
                  </a:r>
                </a:p>
              </p:txBody>
            </p:sp>
            <p:sp>
              <p:nvSpPr>
                <p:cNvPr id="35945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304" y="2400"/>
                  <a:ext cx="20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b’</a:t>
                  </a:r>
                </a:p>
              </p:txBody>
            </p:sp>
            <p:sp>
              <p:nvSpPr>
                <p:cNvPr id="3594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1992" y="1968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a’</a:t>
                  </a:r>
                </a:p>
              </p:txBody>
            </p:sp>
          </p:grpSp>
          <p:sp>
            <p:nvSpPr>
              <p:cNvPr id="35939" name="Line 100"/>
              <p:cNvSpPr>
                <a:spLocks noChangeShapeType="1"/>
              </p:cNvSpPr>
              <p:nvPr/>
            </p:nvSpPr>
            <p:spPr bwMode="auto">
              <a:xfrm flipH="1">
                <a:off x="3834" y="177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0" name="Line 101"/>
              <p:cNvSpPr>
                <a:spLocks noChangeShapeType="1"/>
              </p:cNvSpPr>
              <p:nvPr/>
            </p:nvSpPr>
            <p:spPr bwMode="auto">
              <a:xfrm>
                <a:off x="3786" y="1776"/>
                <a:ext cx="8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1" name="Line 102"/>
              <p:cNvSpPr>
                <a:spLocks noChangeShapeType="1"/>
              </p:cNvSpPr>
              <p:nvPr/>
            </p:nvSpPr>
            <p:spPr bwMode="auto">
              <a:xfrm>
                <a:off x="3834" y="2544"/>
                <a:ext cx="8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2" name="Arc 103"/>
              <p:cNvSpPr>
                <a:spLocks/>
              </p:cNvSpPr>
              <p:nvPr/>
            </p:nvSpPr>
            <p:spPr bwMode="auto">
              <a:xfrm rot="236806" flipH="1">
                <a:off x="3642" y="1776"/>
                <a:ext cx="432" cy="784"/>
              </a:xfrm>
              <a:custGeom>
                <a:avLst/>
                <a:gdLst>
                  <a:gd name="T0" fmla="*/ 0 w 21600"/>
                  <a:gd name="T1" fmla="*/ 0 h 36942"/>
                  <a:gd name="T2" fmla="*/ 0 w 21600"/>
                  <a:gd name="T3" fmla="*/ 0 h 36942"/>
                  <a:gd name="T4" fmla="*/ 0 w 21600"/>
                  <a:gd name="T5" fmla="*/ 0 h 3694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6942"/>
                  <a:gd name="T11" fmla="*/ 21600 w 21600"/>
                  <a:gd name="T12" fmla="*/ 36942 h 369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6942" fill="none" extrusionOk="0">
                    <a:moveTo>
                      <a:pt x="10107" y="36942"/>
                    </a:moveTo>
                    <a:cubicBezTo>
                      <a:pt x="3817" y="32989"/>
                      <a:pt x="0" y="26081"/>
                      <a:pt x="0" y="18653"/>
                    </a:cubicBezTo>
                    <a:cubicBezTo>
                      <a:pt x="-1" y="10974"/>
                      <a:pt x="4076" y="3872"/>
                      <a:pt x="10708" y="0"/>
                    </a:cubicBezTo>
                  </a:path>
                  <a:path w="21600" h="36942" stroke="0" extrusionOk="0">
                    <a:moveTo>
                      <a:pt x="10107" y="36942"/>
                    </a:moveTo>
                    <a:cubicBezTo>
                      <a:pt x="3817" y="32989"/>
                      <a:pt x="0" y="26081"/>
                      <a:pt x="0" y="18653"/>
                    </a:cubicBezTo>
                    <a:cubicBezTo>
                      <a:pt x="-1" y="10974"/>
                      <a:pt x="4076" y="3872"/>
                      <a:pt x="10708" y="0"/>
                    </a:cubicBezTo>
                    <a:lnTo>
                      <a:pt x="21600" y="18653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932" name="Line 104"/>
            <p:cNvSpPr>
              <a:spLocks noChangeShapeType="1"/>
            </p:cNvSpPr>
            <p:nvPr/>
          </p:nvSpPr>
          <p:spPr bwMode="auto">
            <a:xfrm flipV="1">
              <a:off x="3552" y="1440"/>
              <a:ext cx="1536" cy="12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1577" name="Arc 105"/>
          <p:cNvSpPr>
            <a:spLocks/>
          </p:cNvSpPr>
          <p:nvPr/>
        </p:nvSpPr>
        <p:spPr bwMode="auto">
          <a:xfrm rot="-1138163">
            <a:off x="5416550" y="4003675"/>
            <a:ext cx="228600" cy="485775"/>
          </a:xfrm>
          <a:custGeom>
            <a:avLst/>
            <a:gdLst>
              <a:gd name="T0" fmla="*/ 2147483647 w 21600"/>
              <a:gd name="T1" fmla="*/ 0 h 27515"/>
              <a:gd name="T2" fmla="*/ 2147483647 w 21600"/>
              <a:gd name="T3" fmla="*/ 2147483647 h 27515"/>
              <a:gd name="T4" fmla="*/ 0 w 21600"/>
              <a:gd name="T5" fmla="*/ 2147483647 h 27515"/>
              <a:gd name="T6" fmla="*/ 0 60000 65536"/>
              <a:gd name="T7" fmla="*/ 0 60000 65536"/>
              <a:gd name="T8" fmla="*/ 0 60000 65536"/>
              <a:gd name="T9" fmla="*/ 0 w 21600"/>
              <a:gd name="T10" fmla="*/ 0 h 27515"/>
              <a:gd name="T11" fmla="*/ 21600 w 21600"/>
              <a:gd name="T12" fmla="*/ 27515 h 275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515" fill="none" extrusionOk="0">
                <a:moveTo>
                  <a:pt x="18354" y="-1"/>
                </a:moveTo>
                <a:cubicBezTo>
                  <a:pt x="20475" y="3419"/>
                  <a:pt x="21600" y="7363"/>
                  <a:pt x="21600" y="11387"/>
                </a:cubicBezTo>
                <a:cubicBezTo>
                  <a:pt x="21600" y="17548"/>
                  <a:pt x="18968" y="23416"/>
                  <a:pt x="14368" y="27515"/>
                </a:cubicBezTo>
              </a:path>
              <a:path w="21600" h="27515" stroke="0" extrusionOk="0">
                <a:moveTo>
                  <a:pt x="18354" y="-1"/>
                </a:moveTo>
                <a:cubicBezTo>
                  <a:pt x="20475" y="3419"/>
                  <a:pt x="21600" y="7363"/>
                  <a:pt x="21600" y="11387"/>
                </a:cubicBezTo>
                <a:cubicBezTo>
                  <a:pt x="21600" y="17548"/>
                  <a:pt x="18968" y="23416"/>
                  <a:pt x="14368" y="27515"/>
                </a:cubicBezTo>
                <a:lnTo>
                  <a:pt x="0" y="113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78" name="Text Box 106"/>
          <p:cNvSpPr txBox="1">
            <a:spLocks noChangeArrowheads="1"/>
          </p:cNvSpPr>
          <p:nvPr/>
        </p:nvSpPr>
        <p:spPr bwMode="auto">
          <a:xfrm>
            <a:off x="5257800" y="4168775"/>
            <a:ext cx="41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35</a:t>
            </a:r>
            <a:r>
              <a:rPr lang="en-US" sz="1400" b="0" baseline="30000">
                <a:latin typeface="Times New Roman" pitchFamily="18" charset="0"/>
              </a:rPr>
              <a:t>0</a:t>
            </a:r>
          </a:p>
        </p:txBody>
      </p:sp>
      <p:grpSp>
        <p:nvGrpSpPr>
          <p:cNvPr id="18" name="Group 107"/>
          <p:cNvGrpSpPr>
            <a:grpSpLocks/>
          </p:cNvGrpSpPr>
          <p:nvPr/>
        </p:nvGrpSpPr>
        <p:grpSpPr bwMode="auto">
          <a:xfrm>
            <a:off x="5867400" y="2644775"/>
            <a:ext cx="1905000" cy="3962400"/>
            <a:chOff x="3936" y="1488"/>
            <a:chExt cx="1200" cy="2496"/>
          </a:xfrm>
        </p:grpSpPr>
        <p:sp>
          <p:nvSpPr>
            <p:cNvPr id="35923" name="Line 108"/>
            <p:cNvSpPr>
              <a:spLocks noChangeShapeType="1"/>
            </p:cNvSpPr>
            <p:nvPr/>
          </p:nvSpPr>
          <p:spPr bwMode="auto">
            <a:xfrm>
              <a:off x="5136" y="1728"/>
              <a:ext cx="0" cy="220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4" name="Line 109"/>
            <p:cNvSpPr>
              <a:spLocks noChangeShapeType="1"/>
            </p:cNvSpPr>
            <p:nvPr/>
          </p:nvSpPr>
          <p:spPr bwMode="auto">
            <a:xfrm>
              <a:off x="5040" y="2208"/>
              <a:ext cx="0" cy="17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5" name="Line 110"/>
            <p:cNvSpPr>
              <a:spLocks noChangeShapeType="1"/>
            </p:cNvSpPr>
            <p:nvPr/>
          </p:nvSpPr>
          <p:spPr bwMode="auto">
            <a:xfrm>
              <a:off x="4800" y="1488"/>
              <a:ext cx="0" cy="249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6" name="Line 111"/>
            <p:cNvSpPr>
              <a:spLocks noChangeShapeType="1"/>
            </p:cNvSpPr>
            <p:nvPr/>
          </p:nvSpPr>
          <p:spPr bwMode="auto">
            <a:xfrm>
              <a:off x="4704" y="1920"/>
              <a:ext cx="0" cy="206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7" name="Line 112"/>
            <p:cNvSpPr>
              <a:spLocks noChangeShapeType="1"/>
            </p:cNvSpPr>
            <p:nvPr/>
          </p:nvSpPr>
          <p:spPr bwMode="auto">
            <a:xfrm>
              <a:off x="4368" y="2064"/>
              <a:ext cx="0" cy="19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8" name="Line 113"/>
            <p:cNvSpPr>
              <a:spLocks noChangeShapeType="1"/>
            </p:cNvSpPr>
            <p:nvPr/>
          </p:nvSpPr>
          <p:spPr bwMode="auto">
            <a:xfrm>
              <a:off x="4272" y="2496"/>
              <a:ext cx="0" cy="148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9" name="Line 114"/>
            <p:cNvSpPr>
              <a:spLocks noChangeShapeType="1"/>
            </p:cNvSpPr>
            <p:nvPr/>
          </p:nvSpPr>
          <p:spPr bwMode="auto">
            <a:xfrm>
              <a:off x="4032" y="1776"/>
              <a:ext cx="0" cy="220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0" name="Line 115"/>
            <p:cNvSpPr>
              <a:spLocks noChangeShapeType="1"/>
            </p:cNvSpPr>
            <p:nvPr/>
          </p:nvSpPr>
          <p:spPr bwMode="auto">
            <a:xfrm>
              <a:off x="3936" y="2256"/>
              <a:ext cx="0" cy="17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16"/>
          <p:cNvGrpSpPr>
            <a:grpSpLocks/>
          </p:cNvGrpSpPr>
          <p:nvPr/>
        </p:nvGrpSpPr>
        <p:grpSpPr bwMode="auto">
          <a:xfrm>
            <a:off x="3048000" y="4930775"/>
            <a:ext cx="4800600" cy="1600200"/>
            <a:chOff x="2160" y="2928"/>
            <a:chExt cx="3024" cy="1008"/>
          </a:xfrm>
        </p:grpSpPr>
        <p:sp>
          <p:nvSpPr>
            <p:cNvPr id="35918" name="Line 117"/>
            <p:cNvSpPr>
              <a:spLocks noChangeShapeType="1"/>
            </p:cNvSpPr>
            <p:nvPr/>
          </p:nvSpPr>
          <p:spPr bwMode="auto">
            <a:xfrm>
              <a:off x="2400" y="2928"/>
              <a:ext cx="278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9" name="Line 118"/>
            <p:cNvSpPr>
              <a:spLocks noChangeShapeType="1"/>
            </p:cNvSpPr>
            <p:nvPr/>
          </p:nvSpPr>
          <p:spPr bwMode="auto">
            <a:xfrm>
              <a:off x="2160" y="3216"/>
              <a:ext cx="30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0" name="Line 119"/>
            <p:cNvSpPr>
              <a:spLocks noChangeShapeType="1"/>
            </p:cNvSpPr>
            <p:nvPr/>
          </p:nvSpPr>
          <p:spPr bwMode="auto">
            <a:xfrm>
              <a:off x="3456" y="3344"/>
              <a:ext cx="172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1" name="Line 120"/>
            <p:cNvSpPr>
              <a:spLocks noChangeShapeType="1"/>
            </p:cNvSpPr>
            <p:nvPr/>
          </p:nvSpPr>
          <p:spPr bwMode="auto">
            <a:xfrm>
              <a:off x="3216" y="3648"/>
              <a:ext cx="196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2" name="Line 121"/>
            <p:cNvSpPr>
              <a:spLocks noChangeShapeType="1"/>
            </p:cNvSpPr>
            <p:nvPr/>
          </p:nvSpPr>
          <p:spPr bwMode="auto">
            <a:xfrm>
              <a:off x="2976" y="3936"/>
              <a:ext cx="220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1594" name="Oval 122"/>
          <p:cNvSpPr>
            <a:spLocks noChangeArrowheads="1"/>
          </p:cNvSpPr>
          <p:nvPr/>
        </p:nvSpPr>
        <p:spPr bwMode="auto">
          <a:xfrm>
            <a:off x="6502400" y="4435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595" name="Oval 123"/>
          <p:cNvSpPr>
            <a:spLocks noChangeArrowheads="1"/>
          </p:cNvSpPr>
          <p:nvPr/>
        </p:nvSpPr>
        <p:spPr bwMode="auto">
          <a:xfrm>
            <a:off x="5842000" y="53371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596" name="Oval 124"/>
          <p:cNvSpPr>
            <a:spLocks noChangeArrowheads="1"/>
          </p:cNvSpPr>
          <p:nvPr/>
        </p:nvSpPr>
        <p:spPr bwMode="auto">
          <a:xfrm>
            <a:off x="5994400" y="4867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597" name="Oval 125"/>
          <p:cNvSpPr>
            <a:spLocks noChangeArrowheads="1"/>
          </p:cNvSpPr>
          <p:nvPr/>
        </p:nvSpPr>
        <p:spPr bwMode="auto">
          <a:xfrm>
            <a:off x="6350000" y="4867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598" name="Oval 126"/>
          <p:cNvSpPr>
            <a:spLocks noChangeArrowheads="1"/>
          </p:cNvSpPr>
          <p:nvPr/>
        </p:nvSpPr>
        <p:spPr bwMode="auto">
          <a:xfrm>
            <a:off x="7048500" y="64801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599" name="Oval 127"/>
          <p:cNvSpPr>
            <a:spLocks noChangeArrowheads="1"/>
          </p:cNvSpPr>
          <p:nvPr/>
        </p:nvSpPr>
        <p:spPr bwMode="auto">
          <a:xfrm>
            <a:off x="7188200" y="6010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600" name="Oval 128"/>
          <p:cNvSpPr>
            <a:spLocks noChangeArrowheads="1"/>
          </p:cNvSpPr>
          <p:nvPr/>
        </p:nvSpPr>
        <p:spPr bwMode="auto">
          <a:xfrm>
            <a:off x="7747000" y="5540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601" name="Oval 129"/>
          <p:cNvSpPr>
            <a:spLocks noChangeArrowheads="1"/>
          </p:cNvSpPr>
          <p:nvPr/>
        </p:nvSpPr>
        <p:spPr bwMode="auto">
          <a:xfrm>
            <a:off x="7581900" y="6048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602" name="Line 130"/>
          <p:cNvSpPr>
            <a:spLocks noChangeShapeType="1"/>
          </p:cNvSpPr>
          <p:nvPr/>
        </p:nvSpPr>
        <p:spPr bwMode="auto">
          <a:xfrm>
            <a:off x="6629400" y="23685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603" name="Arc 131"/>
          <p:cNvSpPr>
            <a:spLocks/>
          </p:cNvSpPr>
          <p:nvPr/>
        </p:nvSpPr>
        <p:spPr bwMode="auto">
          <a:xfrm rot="1801823">
            <a:off x="6096000" y="4397375"/>
            <a:ext cx="317500" cy="1143000"/>
          </a:xfrm>
          <a:custGeom>
            <a:avLst/>
            <a:gdLst>
              <a:gd name="T0" fmla="*/ 2147483647 w 31303"/>
              <a:gd name="T1" fmla="*/ 0 h 43200"/>
              <a:gd name="T2" fmla="*/ 0 w 31303"/>
              <a:gd name="T3" fmla="*/ 2147483647 h 43200"/>
              <a:gd name="T4" fmla="*/ 2147483647 w 31303"/>
              <a:gd name="T5" fmla="*/ 2147483647 h 43200"/>
              <a:gd name="T6" fmla="*/ 0 60000 65536"/>
              <a:gd name="T7" fmla="*/ 0 60000 65536"/>
              <a:gd name="T8" fmla="*/ 0 60000 65536"/>
              <a:gd name="T9" fmla="*/ 0 w 31303"/>
              <a:gd name="T10" fmla="*/ 0 h 43200"/>
              <a:gd name="T11" fmla="*/ 31303 w 31303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303" h="43200" fill="none" extrusionOk="0">
                <a:moveTo>
                  <a:pt x="9702" y="0"/>
                </a:moveTo>
                <a:cubicBezTo>
                  <a:pt x="21632" y="0"/>
                  <a:pt x="31303" y="9670"/>
                  <a:pt x="31303" y="21600"/>
                </a:cubicBezTo>
                <a:cubicBezTo>
                  <a:pt x="31303" y="33529"/>
                  <a:pt x="21632" y="43200"/>
                  <a:pt x="9703" y="43200"/>
                </a:cubicBezTo>
                <a:cubicBezTo>
                  <a:pt x="6333" y="43200"/>
                  <a:pt x="3010" y="42411"/>
                  <a:pt x="0" y="40897"/>
                </a:cubicBezTo>
              </a:path>
              <a:path w="31303" h="43200" stroke="0" extrusionOk="0">
                <a:moveTo>
                  <a:pt x="9702" y="0"/>
                </a:moveTo>
                <a:cubicBezTo>
                  <a:pt x="21632" y="0"/>
                  <a:pt x="31303" y="9670"/>
                  <a:pt x="31303" y="21600"/>
                </a:cubicBezTo>
                <a:cubicBezTo>
                  <a:pt x="31303" y="33529"/>
                  <a:pt x="21632" y="43200"/>
                  <a:pt x="9703" y="43200"/>
                </a:cubicBezTo>
                <a:cubicBezTo>
                  <a:pt x="6333" y="43200"/>
                  <a:pt x="3010" y="42411"/>
                  <a:pt x="0" y="40897"/>
                </a:cubicBezTo>
                <a:lnTo>
                  <a:pt x="970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604" name="Line 132"/>
          <p:cNvSpPr>
            <a:spLocks noChangeShapeType="1"/>
          </p:cNvSpPr>
          <p:nvPr/>
        </p:nvSpPr>
        <p:spPr bwMode="auto">
          <a:xfrm rot="-101402">
            <a:off x="5867400" y="5387975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605" name="Line 133"/>
          <p:cNvSpPr>
            <a:spLocks noChangeShapeType="1"/>
          </p:cNvSpPr>
          <p:nvPr/>
        </p:nvSpPr>
        <p:spPr bwMode="auto">
          <a:xfrm rot="-101402">
            <a:off x="6565900" y="4473575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34"/>
          <p:cNvGrpSpPr>
            <a:grpSpLocks/>
          </p:cNvGrpSpPr>
          <p:nvPr/>
        </p:nvGrpSpPr>
        <p:grpSpPr bwMode="auto">
          <a:xfrm>
            <a:off x="5622925" y="4473575"/>
            <a:ext cx="1174750" cy="1066800"/>
            <a:chOff x="3782" y="2640"/>
            <a:chExt cx="740" cy="672"/>
          </a:xfrm>
        </p:grpSpPr>
        <p:sp>
          <p:nvSpPr>
            <p:cNvPr id="35914" name="Text Box 135"/>
            <p:cNvSpPr txBox="1">
              <a:spLocks noChangeArrowheads="1"/>
            </p:cNvSpPr>
            <p:nvPr/>
          </p:nvSpPr>
          <p:spPr bwMode="auto">
            <a:xfrm>
              <a:off x="3782" y="3120"/>
              <a:ext cx="2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915" name="Text Box 136"/>
            <p:cNvSpPr txBox="1">
              <a:spLocks noChangeArrowheads="1"/>
            </p:cNvSpPr>
            <p:nvPr/>
          </p:nvSpPr>
          <p:spPr bwMode="auto">
            <a:xfrm>
              <a:off x="4256" y="2880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916" name="Text Box 137"/>
            <p:cNvSpPr txBox="1">
              <a:spLocks noChangeArrowheads="1"/>
            </p:cNvSpPr>
            <p:nvPr/>
          </p:nvSpPr>
          <p:spPr bwMode="auto">
            <a:xfrm>
              <a:off x="4320" y="2640"/>
              <a:ext cx="2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917" name="Text Box 138"/>
            <p:cNvSpPr txBox="1">
              <a:spLocks noChangeArrowheads="1"/>
            </p:cNvSpPr>
            <p:nvPr/>
          </p:nvSpPr>
          <p:spPr bwMode="auto">
            <a:xfrm>
              <a:off x="3872" y="2768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1" name="Group 139"/>
          <p:cNvGrpSpPr>
            <a:grpSpLocks/>
          </p:cNvGrpSpPr>
          <p:nvPr/>
        </p:nvGrpSpPr>
        <p:grpSpPr bwMode="auto">
          <a:xfrm>
            <a:off x="6858000" y="5387975"/>
            <a:ext cx="1187450" cy="1371600"/>
            <a:chOff x="4560" y="3216"/>
            <a:chExt cx="748" cy="864"/>
          </a:xfrm>
        </p:grpSpPr>
        <p:sp>
          <p:nvSpPr>
            <p:cNvPr id="35910" name="Text Box 140"/>
            <p:cNvSpPr txBox="1">
              <a:spLocks noChangeArrowheads="1"/>
            </p:cNvSpPr>
            <p:nvPr/>
          </p:nvSpPr>
          <p:spPr bwMode="auto">
            <a:xfrm>
              <a:off x="4560" y="3888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911" name="Text Box 141"/>
            <p:cNvSpPr txBox="1">
              <a:spLocks noChangeArrowheads="1"/>
            </p:cNvSpPr>
            <p:nvPr/>
          </p:nvSpPr>
          <p:spPr bwMode="auto">
            <a:xfrm>
              <a:off x="5040" y="360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5912" name="Text Box 142"/>
            <p:cNvSpPr txBox="1">
              <a:spLocks noChangeArrowheads="1"/>
            </p:cNvSpPr>
            <p:nvPr/>
          </p:nvSpPr>
          <p:spPr bwMode="auto">
            <a:xfrm>
              <a:off x="5136" y="321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5913" name="Text Box 143"/>
            <p:cNvSpPr txBox="1">
              <a:spLocks noChangeArrowheads="1"/>
            </p:cNvSpPr>
            <p:nvPr/>
          </p:nvSpPr>
          <p:spPr bwMode="auto">
            <a:xfrm>
              <a:off x="4628" y="350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361616" name="Rectangle 144"/>
          <p:cNvSpPr>
            <a:spLocks noChangeArrowheads="1"/>
          </p:cNvSpPr>
          <p:nvPr/>
        </p:nvSpPr>
        <p:spPr bwMode="auto">
          <a:xfrm>
            <a:off x="152400" y="0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1800" dirty="0">
                <a:solidFill>
                  <a:srgbClr val="FF0000"/>
                </a:solidFill>
                <a:latin typeface="Times New Roman" pitchFamily="18" charset="0"/>
              </a:rPr>
              <a:t>Problem 3:</a:t>
            </a:r>
          </a:p>
          <a:p>
            <a:pPr eaLnBrk="1" hangingPunct="1">
              <a:defRPr/>
            </a:pP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A cylinder 40 mm diameter and 50 mm axis is resting on one point of a base circle on </a:t>
            </a:r>
            <a:r>
              <a:rPr lang="en-US" sz="1800" b="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Vp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while it’s axis makes 45</a:t>
            </a:r>
            <a:r>
              <a:rPr lang="en-US" sz="1800" b="0" baseline="30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0 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with </a:t>
            </a:r>
            <a:r>
              <a:rPr lang="en-US" sz="1800" b="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Vp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and  Fv of the axis 35</a:t>
            </a:r>
            <a:r>
              <a:rPr lang="en-US" sz="1800" b="0" baseline="30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0</a:t>
            </a:r>
            <a:r>
              <a:rPr lang="en-US" sz="1800" b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with Hp. Draw projections..</a:t>
            </a:r>
          </a:p>
        </p:txBody>
      </p:sp>
      <p:sp>
        <p:nvSpPr>
          <p:cNvPr id="361617" name="Text Box 145"/>
          <p:cNvSpPr txBox="1">
            <a:spLocks noChangeArrowheads="1"/>
          </p:cNvSpPr>
          <p:nvPr/>
        </p:nvSpPr>
        <p:spPr bwMode="auto">
          <a:xfrm>
            <a:off x="3962400" y="0"/>
            <a:ext cx="5205413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defRPr/>
            </a:pPr>
            <a:r>
              <a:rPr lang="en-US" sz="1300" dirty="0">
                <a:solidFill>
                  <a:schemeClr val="accent2"/>
                </a:solidFill>
                <a:latin typeface="Arial" charset="0"/>
              </a:rPr>
              <a:t>Solution Steps:</a:t>
            </a: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Resting on </a:t>
            </a:r>
            <a:r>
              <a:rPr lang="en-US" sz="13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Vp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on one point of base, means inclined to </a:t>
            </a:r>
            <a:r>
              <a:rPr lang="en-US" sz="13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Vp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:</a:t>
            </a: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1.Assume it standing on </a:t>
            </a:r>
            <a:r>
              <a:rPr lang="en-US" sz="13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Vp</a:t>
            </a:r>
            <a:endParaRPr lang="en-US" sz="13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2.It’s Fv will show True Shape of base &amp; top( circle )</a:t>
            </a: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3.Draw 40mm dia. Circle as Fv &amp;  taking 50 mm axis project </a:t>
            </a:r>
            <a:r>
              <a:rPr lang="en-US" sz="13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Tv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. </a:t>
            </a: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  ( a Rectangle)</a:t>
            </a: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4.Name all points as shown in illustration.</a:t>
            </a: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5.Draw 2</a:t>
            </a:r>
            <a:r>
              <a:rPr lang="en-US" sz="1300" b="0" baseline="30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nd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13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Tv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making axis 45</a:t>
            </a:r>
            <a:r>
              <a:rPr lang="en-US" sz="1300" b="0" baseline="300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to </a:t>
            </a:r>
            <a:r>
              <a:rPr lang="en-US" sz="13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xy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And project it’s Fv above </a:t>
            </a:r>
            <a:r>
              <a:rPr lang="en-US" sz="13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xy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.</a:t>
            </a: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6.Make visible lines dark and hidden dotted,  as per the procedure.</a:t>
            </a: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7.Then construct remaining inclination with Hp</a:t>
            </a:r>
          </a:p>
          <a:p>
            <a:pPr marL="457200" indent="-457200" eaLnBrk="1" hangingPunct="1">
              <a:defRPr/>
            </a:pP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( Fv of axis I.e. center line of view to </a:t>
            </a:r>
            <a:r>
              <a:rPr lang="en-US" sz="13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xy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as shown) &amp; project final </a:t>
            </a:r>
            <a:r>
              <a:rPr lang="en-US" sz="1300" b="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Tv</a:t>
            </a:r>
            <a:r>
              <a:rPr lang="en-US" sz="13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.</a:t>
            </a:r>
          </a:p>
        </p:txBody>
      </p:sp>
      <p:grpSp>
        <p:nvGrpSpPr>
          <p:cNvPr id="35903" name="Group 16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5904" name="AutoShape 162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AutoShape 16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AutoShape 16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AutoShape 16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AutoShape 16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9" name="AutoShape 16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5952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1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1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1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1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1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1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1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1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1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1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1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1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1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1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1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1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1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1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1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1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1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1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1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36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6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6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6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6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6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6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6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6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6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6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6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6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6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6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6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6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6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6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6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6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6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6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6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6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6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6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6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6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6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6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6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6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6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6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6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6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6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361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361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7" dur="500"/>
                                        <p:tgtEl>
                                          <p:spTgt spid="36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7" dur="500"/>
                                        <p:tgtEl>
                                          <p:spTgt spid="36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61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61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36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36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361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361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36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36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361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361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 nodeType="clickPar">
                      <p:stCondLst>
                        <p:cond delay="indefinite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361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361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 nodeType="clickPar">
                      <p:stCondLst>
                        <p:cond delay="indefinite"/>
                      </p:stCondLst>
                      <p:childTnLst>
                        <p:par>
                          <p:cTn id="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361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61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361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361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361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361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 nodeType="clickPar">
                      <p:stCondLst>
                        <p:cond delay="indefinite"/>
                      </p:stCondLst>
                      <p:childTnLst>
                        <p:par>
                          <p:cTn id="3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 nodeType="clickPar">
                      <p:stCondLst>
                        <p:cond delay="indefinite"/>
                      </p:stCondLst>
                      <p:childTnLst>
                        <p:par>
                          <p:cTn id="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 nodeType="clickPar">
                      <p:stCondLst>
                        <p:cond delay="indefinite"/>
                      </p:stCondLst>
                      <p:childTnLst>
                        <p:par>
                          <p:cTn id="3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0" dur="500"/>
                                        <p:tgtEl>
                                          <p:spTgt spid="36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 nodeType="clickPar">
                      <p:stCondLst>
                        <p:cond delay="indefinite"/>
                      </p:stCondLst>
                      <p:childTnLst>
                        <p:par>
                          <p:cTn id="3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0" dur="500"/>
                                        <p:tgtEl>
                                          <p:spTgt spid="36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5" dur="500"/>
                                        <p:tgtEl>
                                          <p:spTgt spid="36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9" grpId="0" animBg="1"/>
      <p:bldP spid="361487" grpId="0" animBg="1"/>
      <p:bldP spid="361488" grpId="0" autoUpdateAnimBg="0"/>
      <p:bldP spid="361489" grpId="0" autoUpdateAnimBg="0"/>
      <p:bldP spid="361490" grpId="0" animBg="1"/>
      <p:bldP spid="361491" grpId="0" animBg="1"/>
      <p:bldP spid="361492" grpId="0" animBg="1"/>
      <p:bldP spid="361493" grpId="0" animBg="1"/>
      <p:bldP spid="361494" grpId="0" animBg="1"/>
      <p:bldP spid="361495" grpId="0" animBg="1"/>
      <p:bldP spid="361496" grpId="0" animBg="1"/>
      <p:bldP spid="361497" grpId="0" autoUpdateAnimBg="0"/>
      <p:bldP spid="361498" grpId="0" autoUpdateAnimBg="0"/>
      <p:bldP spid="361509" grpId="0" animBg="1"/>
      <p:bldP spid="361510" grpId="0" animBg="1"/>
      <p:bldP spid="361511" grpId="0" autoUpdateAnimBg="0"/>
      <p:bldP spid="361512" grpId="0" animBg="1"/>
      <p:bldP spid="361513" grpId="0" animBg="1"/>
      <p:bldP spid="361514" grpId="0" animBg="1"/>
      <p:bldP spid="361515" grpId="0" animBg="1"/>
      <p:bldP spid="361516" grpId="0" animBg="1"/>
      <p:bldP spid="361517" grpId="0" animBg="1"/>
      <p:bldP spid="361518" grpId="0" animBg="1"/>
      <p:bldP spid="361534" grpId="0" animBg="1"/>
      <p:bldP spid="361535" grpId="0" animBg="1"/>
      <p:bldP spid="361536" grpId="0" animBg="1"/>
      <p:bldP spid="361537" grpId="0" animBg="1"/>
      <p:bldP spid="361543" grpId="0" animBg="1"/>
      <p:bldP spid="361544" grpId="0" animBg="1"/>
      <p:bldP spid="361545" grpId="0" animBg="1"/>
      <p:bldP spid="361577" grpId="0" animBg="1"/>
      <p:bldP spid="361578" grpId="0" autoUpdateAnimBg="0"/>
      <p:bldP spid="361594" grpId="0" animBg="1"/>
      <p:bldP spid="361595" grpId="0" animBg="1"/>
      <p:bldP spid="361596" grpId="0" animBg="1"/>
      <p:bldP spid="361597" grpId="0" animBg="1"/>
      <p:bldP spid="361598" grpId="0" animBg="1"/>
      <p:bldP spid="361599" grpId="0" animBg="1"/>
      <p:bldP spid="361600" grpId="0" animBg="1"/>
      <p:bldP spid="361601" grpId="0" animBg="1"/>
      <p:bldP spid="361602" grpId="0" animBg="1"/>
      <p:bldP spid="361603" grpId="0" animBg="1"/>
      <p:bldP spid="361604" grpId="0" animBg="1"/>
      <p:bldP spid="361605" grpId="0" animBg="1"/>
      <p:bldP spid="361616" grpId="0" autoUpdateAnimBg="0"/>
      <p:bldP spid="36161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3264</Words>
  <Application>Microsoft Office PowerPoint</Application>
  <PresentationFormat>On-screen Show (4:3)</PresentationFormat>
  <Paragraphs>826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Projection of Solid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staff</cp:lastModifiedBy>
  <cp:revision>7</cp:revision>
  <dcterms:created xsi:type="dcterms:W3CDTF">2006-08-16T00:00:00Z</dcterms:created>
  <dcterms:modified xsi:type="dcterms:W3CDTF">2013-12-20T07:54:55Z</dcterms:modified>
</cp:coreProperties>
</file>